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23"/>
  </p:notesMasterIdLst>
  <p:sldIdLst>
    <p:sldId id="304" r:id="rId2"/>
    <p:sldId id="317" r:id="rId3"/>
    <p:sldId id="328" r:id="rId4"/>
    <p:sldId id="318" r:id="rId5"/>
    <p:sldId id="322" r:id="rId6"/>
    <p:sldId id="258" r:id="rId7"/>
    <p:sldId id="321" r:id="rId8"/>
    <p:sldId id="323" r:id="rId9"/>
    <p:sldId id="327" r:id="rId10"/>
    <p:sldId id="335" r:id="rId11"/>
    <p:sldId id="336" r:id="rId12"/>
    <p:sldId id="329" r:id="rId13"/>
    <p:sldId id="330" r:id="rId14"/>
    <p:sldId id="331" r:id="rId15"/>
    <p:sldId id="333" r:id="rId16"/>
    <p:sldId id="326" r:id="rId17"/>
    <p:sldId id="324" r:id="rId18"/>
    <p:sldId id="325" r:id="rId19"/>
    <p:sldId id="332" r:id="rId20"/>
    <p:sldId id="334" r:id="rId21"/>
    <p:sldId id="310" r:id="rId22"/>
  </p:sldIdLst>
  <p:sldSz cx="9144000" cy="5143500" type="screen16x9"/>
  <p:notesSz cx="6858000" cy="9144000"/>
  <p:embeddedFontLst>
    <p:embeddedFont>
      <p:font typeface="Archivo" pitchFamily="2" charset="77"/>
      <p:regular r:id="rId24"/>
      <p:bold r:id="rId25"/>
      <p:italic r:id="rId26"/>
      <p:boldItalic r:id="rId27"/>
    </p:embeddedFont>
    <p:embeddedFont>
      <p:font typeface="Concert One" pitchFamily="2" charset="77"/>
      <p:regular r:id="rId28"/>
    </p:embeddedFont>
    <p:embeddedFont>
      <p:font typeface="Rajdhani" panose="02000000000000000000" pitchFamily="2" charset="77"/>
      <p:regular r:id="rId29"/>
      <p:bold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40">
          <p15:clr>
            <a:srgbClr val="9AA0A6"/>
          </p15:clr>
        </p15:guide>
        <p15:guide id="2" pos="5309">
          <p15:clr>
            <a:srgbClr val="9AA0A6"/>
          </p15:clr>
        </p15:guide>
        <p15:guide id="3"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A7D074E-E859-41FF-9F82-B555B17706B0}">
  <a:tblStyle styleId="{2A7D074E-E859-41FF-9F82-B555B17706B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69" autoAdjust="0"/>
    <p:restoredTop sz="96341"/>
  </p:normalViewPr>
  <p:slideViewPr>
    <p:cSldViewPr snapToGrid="0">
      <p:cViewPr varScale="1">
        <p:scale>
          <a:sx n="159" d="100"/>
          <a:sy n="159" d="100"/>
        </p:scale>
        <p:origin x="200" y="392"/>
      </p:cViewPr>
      <p:guideLst>
        <p:guide pos="340"/>
        <p:guide pos="5309"/>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2058830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8010e08e5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8010e08e5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8010e08e5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8010e08e5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2083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18181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3247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0109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774e3532c0_0_17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774e3532c0_0_17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585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367600" y="1576875"/>
            <a:ext cx="4408800" cy="14598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chemeClr val="lt1"/>
              </a:buClr>
              <a:buSzPts val="5400"/>
              <a:buFont typeface="Rajdhani"/>
              <a:buNone/>
              <a:defRPr sz="5400" b="1">
                <a:solidFill>
                  <a:schemeClr val="lt1"/>
                </a:solidFill>
                <a:latin typeface="Rajdhani"/>
                <a:ea typeface="Rajdhani"/>
                <a:cs typeface="Rajdhani"/>
                <a:sym typeface="Rajdhani"/>
              </a:defRPr>
            </a:lvl1pPr>
            <a:lvl2pPr lvl="1" algn="ctr">
              <a:spcBef>
                <a:spcPts val="0"/>
              </a:spcBef>
              <a:spcAft>
                <a:spcPts val="0"/>
              </a:spcAft>
              <a:buClr>
                <a:schemeClr val="lt1"/>
              </a:buClr>
              <a:buSzPts val="5200"/>
              <a:buFont typeface="Concert One"/>
              <a:buNone/>
              <a:defRPr sz="5200">
                <a:solidFill>
                  <a:schemeClr val="lt1"/>
                </a:solidFill>
                <a:latin typeface="Concert One"/>
                <a:ea typeface="Concert One"/>
                <a:cs typeface="Concert One"/>
                <a:sym typeface="Concert One"/>
              </a:defRPr>
            </a:lvl2pPr>
            <a:lvl3pPr lvl="2" algn="ctr">
              <a:spcBef>
                <a:spcPts val="0"/>
              </a:spcBef>
              <a:spcAft>
                <a:spcPts val="0"/>
              </a:spcAft>
              <a:buClr>
                <a:schemeClr val="lt1"/>
              </a:buClr>
              <a:buSzPts val="5200"/>
              <a:buFont typeface="Concert One"/>
              <a:buNone/>
              <a:defRPr sz="5200">
                <a:solidFill>
                  <a:schemeClr val="lt1"/>
                </a:solidFill>
                <a:latin typeface="Concert One"/>
                <a:ea typeface="Concert One"/>
                <a:cs typeface="Concert One"/>
                <a:sym typeface="Concert One"/>
              </a:defRPr>
            </a:lvl3pPr>
            <a:lvl4pPr lvl="3" algn="ctr">
              <a:spcBef>
                <a:spcPts val="0"/>
              </a:spcBef>
              <a:spcAft>
                <a:spcPts val="0"/>
              </a:spcAft>
              <a:buClr>
                <a:schemeClr val="lt1"/>
              </a:buClr>
              <a:buSzPts val="5200"/>
              <a:buFont typeface="Concert One"/>
              <a:buNone/>
              <a:defRPr sz="5200">
                <a:solidFill>
                  <a:schemeClr val="lt1"/>
                </a:solidFill>
                <a:latin typeface="Concert One"/>
                <a:ea typeface="Concert One"/>
                <a:cs typeface="Concert One"/>
                <a:sym typeface="Concert One"/>
              </a:defRPr>
            </a:lvl4pPr>
            <a:lvl5pPr lvl="4" algn="ctr">
              <a:spcBef>
                <a:spcPts val="0"/>
              </a:spcBef>
              <a:spcAft>
                <a:spcPts val="0"/>
              </a:spcAft>
              <a:buClr>
                <a:schemeClr val="lt1"/>
              </a:buClr>
              <a:buSzPts val="5200"/>
              <a:buFont typeface="Concert One"/>
              <a:buNone/>
              <a:defRPr sz="5200">
                <a:solidFill>
                  <a:schemeClr val="lt1"/>
                </a:solidFill>
                <a:latin typeface="Concert One"/>
                <a:ea typeface="Concert One"/>
                <a:cs typeface="Concert One"/>
                <a:sym typeface="Concert One"/>
              </a:defRPr>
            </a:lvl5pPr>
            <a:lvl6pPr lvl="5" algn="ctr">
              <a:spcBef>
                <a:spcPts val="0"/>
              </a:spcBef>
              <a:spcAft>
                <a:spcPts val="0"/>
              </a:spcAft>
              <a:buClr>
                <a:schemeClr val="lt1"/>
              </a:buClr>
              <a:buSzPts val="5200"/>
              <a:buFont typeface="Concert One"/>
              <a:buNone/>
              <a:defRPr sz="5200">
                <a:solidFill>
                  <a:schemeClr val="lt1"/>
                </a:solidFill>
                <a:latin typeface="Concert One"/>
                <a:ea typeface="Concert One"/>
                <a:cs typeface="Concert One"/>
                <a:sym typeface="Concert One"/>
              </a:defRPr>
            </a:lvl6pPr>
            <a:lvl7pPr lvl="6" algn="ctr">
              <a:spcBef>
                <a:spcPts val="0"/>
              </a:spcBef>
              <a:spcAft>
                <a:spcPts val="0"/>
              </a:spcAft>
              <a:buClr>
                <a:schemeClr val="lt1"/>
              </a:buClr>
              <a:buSzPts val="5200"/>
              <a:buFont typeface="Concert One"/>
              <a:buNone/>
              <a:defRPr sz="5200">
                <a:solidFill>
                  <a:schemeClr val="lt1"/>
                </a:solidFill>
                <a:latin typeface="Concert One"/>
                <a:ea typeface="Concert One"/>
                <a:cs typeface="Concert One"/>
                <a:sym typeface="Concert One"/>
              </a:defRPr>
            </a:lvl7pPr>
            <a:lvl8pPr lvl="7" algn="ctr">
              <a:spcBef>
                <a:spcPts val="0"/>
              </a:spcBef>
              <a:spcAft>
                <a:spcPts val="0"/>
              </a:spcAft>
              <a:buClr>
                <a:schemeClr val="lt1"/>
              </a:buClr>
              <a:buSzPts val="5200"/>
              <a:buFont typeface="Concert One"/>
              <a:buNone/>
              <a:defRPr sz="5200">
                <a:solidFill>
                  <a:schemeClr val="lt1"/>
                </a:solidFill>
                <a:latin typeface="Concert One"/>
                <a:ea typeface="Concert One"/>
                <a:cs typeface="Concert One"/>
                <a:sym typeface="Concert One"/>
              </a:defRPr>
            </a:lvl8pPr>
            <a:lvl9pPr lvl="8" algn="ctr">
              <a:spcBef>
                <a:spcPts val="0"/>
              </a:spcBef>
              <a:spcAft>
                <a:spcPts val="0"/>
              </a:spcAft>
              <a:buClr>
                <a:schemeClr val="lt1"/>
              </a:buClr>
              <a:buSzPts val="5200"/>
              <a:buFont typeface="Concert One"/>
              <a:buNone/>
              <a:defRPr sz="5200">
                <a:solidFill>
                  <a:schemeClr val="lt1"/>
                </a:solidFill>
                <a:latin typeface="Concert One"/>
                <a:ea typeface="Concert One"/>
                <a:cs typeface="Concert One"/>
                <a:sym typeface="Concert One"/>
              </a:defRPr>
            </a:lvl9pPr>
          </a:lstStyle>
          <a:p>
            <a:endParaRPr/>
          </a:p>
        </p:txBody>
      </p:sp>
      <p:sp>
        <p:nvSpPr>
          <p:cNvPr id="10" name="Google Shape;10;p2"/>
          <p:cNvSpPr txBox="1">
            <a:spLocks noGrp="1"/>
          </p:cNvSpPr>
          <p:nvPr>
            <p:ph type="subTitle" idx="1"/>
          </p:nvPr>
        </p:nvSpPr>
        <p:spPr>
          <a:xfrm>
            <a:off x="1431300" y="2977849"/>
            <a:ext cx="6281400" cy="508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800"/>
              <a:buFont typeface="Archivo"/>
              <a:buNone/>
              <a:defRPr>
                <a:solidFill>
                  <a:schemeClr val="lt1"/>
                </a:solidFill>
                <a:latin typeface="Archivo"/>
                <a:ea typeface="Archivo"/>
                <a:cs typeface="Archivo"/>
                <a:sym typeface="Archivo"/>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311700" y="380425"/>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2"/>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TITLE_1">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13"/>
          <p:cNvSpPr txBox="1">
            <a:spLocks noGrp="1"/>
          </p:cNvSpPr>
          <p:nvPr>
            <p:ph type="ctrTitle"/>
          </p:nvPr>
        </p:nvSpPr>
        <p:spPr>
          <a:xfrm>
            <a:off x="1898915" y="1228952"/>
            <a:ext cx="2298900" cy="50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2100"/>
              <a:buNone/>
              <a:defRPr sz="2100">
                <a:solidFill>
                  <a:schemeClr val="lt1"/>
                </a:solidFill>
              </a:defRPr>
            </a:lvl1pPr>
            <a:lvl2pPr lvl="1"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2pPr>
            <a:lvl3pPr lvl="2"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3pPr>
            <a:lvl4pPr lvl="3"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4pPr>
            <a:lvl5pPr lvl="4"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5pPr>
            <a:lvl6pPr lvl="5"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6pPr>
            <a:lvl7pPr lvl="6"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7pPr>
            <a:lvl8pPr lvl="7"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8pPr>
            <a:lvl9pPr lvl="8"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9pPr>
          </a:lstStyle>
          <a:p>
            <a:endParaRPr/>
          </a:p>
        </p:txBody>
      </p:sp>
      <p:sp>
        <p:nvSpPr>
          <p:cNvPr id="45" name="Google Shape;45;p13"/>
          <p:cNvSpPr txBox="1">
            <a:spLocks noGrp="1"/>
          </p:cNvSpPr>
          <p:nvPr>
            <p:ph type="subTitle" idx="1"/>
          </p:nvPr>
        </p:nvSpPr>
        <p:spPr>
          <a:xfrm>
            <a:off x="1898929" y="1613802"/>
            <a:ext cx="2567400" cy="64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6" name="Google Shape;46;p13"/>
          <p:cNvSpPr txBox="1">
            <a:spLocks noGrp="1"/>
          </p:cNvSpPr>
          <p:nvPr>
            <p:ph type="title" idx="2" hasCustomPrompt="1"/>
          </p:nvPr>
        </p:nvSpPr>
        <p:spPr>
          <a:xfrm>
            <a:off x="860815" y="1410152"/>
            <a:ext cx="920100" cy="739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3000"/>
              <a:buNone/>
              <a:defRPr sz="3000">
                <a:solidFill>
                  <a:schemeClr val="dk1"/>
                </a:solidFill>
              </a:defRPr>
            </a:lvl1pPr>
            <a:lvl2pPr lvl="1"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2pPr>
            <a:lvl3pPr lvl="2"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3pPr>
            <a:lvl4pPr lvl="3"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4pPr>
            <a:lvl5pPr lvl="4"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5pPr>
            <a:lvl6pPr lvl="5"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6pPr>
            <a:lvl7pPr lvl="6"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7pPr>
            <a:lvl8pPr lvl="7"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8pPr>
            <a:lvl9pPr lvl="8"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9pPr>
          </a:lstStyle>
          <a:p>
            <a:r>
              <a:t>xx%</a:t>
            </a:r>
          </a:p>
        </p:txBody>
      </p:sp>
      <p:sp>
        <p:nvSpPr>
          <p:cNvPr id="47" name="Google Shape;47;p13"/>
          <p:cNvSpPr txBox="1">
            <a:spLocks noGrp="1"/>
          </p:cNvSpPr>
          <p:nvPr>
            <p:ph type="ctrTitle" idx="3"/>
          </p:nvPr>
        </p:nvSpPr>
        <p:spPr>
          <a:xfrm>
            <a:off x="1898915" y="2772350"/>
            <a:ext cx="2298900" cy="50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2100"/>
              <a:buNone/>
              <a:defRPr sz="2100">
                <a:solidFill>
                  <a:schemeClr val="lt1"/>
                </a:solidFill>
              </a:defRPr>
            </a:lvl1pPr>
            <a:lvl2pPr lvl="1"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2pPr>
            <a:lvl3pPr lvl="2"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3pPr>
            <a:lvl4pPr lvl="3"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4pPr>
            <a:lvl5pPr lvl="4"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5pPr>
            <a:lvl6pPr lvl="5"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6pPr>
            <a:lvl7pPr lvl="6"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7pPr>
            <a:lvl8pPr lvl="7"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8pPr>
            <a:lvl9pPr lvl="8"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9pPr>
          </a:lstStyle>
          <a:p>
            <a:endParaRPr/>
          </a:p>
        </p:txBody>
      </p:sp>
      <p:sp>
        <p:nvSpPr>
          <p:cNvPr id="48" name="Google Shape;48;p13"/>
          <p:cNvSpPr txBox="1">
            <a:spLocks noGrp="1"/>
          </p:cNvSpPr>
          <p:nvPr>
            <p:ph type="subTitle" idx="4"/>
          </p:nvPr>
        </p:nvSpPr>
        <p:spPr>
          <a:xfrm>
            <a:off x="1898929" y="3157200"/>
            <a:ext cx="2567400" cy="64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9" name="Google Shape;49;p13"/>
          <p:cNvSpPr txBox="1">
            <a:spLocks noGrp="1"/>
          </p:cNvSpPr>
          <p:nvPr>
            <p:ph type="title" idx="5" hasCustomPrompt="1"/>
          </p:nvPr>
        </p:nvSpPr>
        <p:spPr>
          <a:xfrm>
            <a:off x="860815" y="2953550"/>
            <a:ext cx="920100" cy="739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3000"/>
              <a:buNone/>
              <a:defRPr sz="3000">
                <a:solidFill>
                  <a:schemeClr val="dk1"/>
                </a:solidFill>
              </a:defRPr>
            </a:lvl1pPr>
            <a:lvl2pPr lvl="1"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2pPr>
            <a:lvl3pPr lvl="2"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3pPr>
            <a:lvl4pPr lvl="3"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4pPr>
            <a:lvl5pPr lvl="4"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5pPr>
            <a:lvl6pPr lvl="5"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6pPr>
            <a:lvl7pPr lvl="6"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7pPr>
            <a:lvl8pPr lvl="7"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8pPr>
            <a:lvl9pPr lvl="8"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9pPr>
          </a:lstStyle>
          <a:p>
            <a:r>
              <a:t>xx%</a:t>
            </a:r>
          </a:p>
        </p:txBody>
      </p:sp>
      <p:sp>
        <p:nvSpPr>
          <p:cNvPr id="50" name="Google Shape;50;p13"/>
          <p:cNvSpPr txBox="1">
            <a:spLocks noGrp="1"/>
          </p:cNvSpPr>
          <p:nvPr>
            <p:ph type="ctrTitle" idx="6"/>
          </p:nvPr>
        </p:nvSpPr>
        <p:spPr>
          <a:xfrm>
            <a:off x="5553888" y="1228952"/>
            <a:ext cx="2298900" cy="50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2100"/>
              <a:buNone/>
              <a:defRPr sz="2100">
                <a:solidFill>
                  <a:schemeClr val="lt1"/>
                </a:solidFill>
              </a:defRPr>
            </a:lvl1pPr>
            <a:lvl2pPr lvl="1"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2pPr>
            <a:lvl3pPr lvl="2"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3pPr>
            <a:lvl4pPr lvl="3"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4pPr>
            <a:lvl5pPr lvl="4"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5pPr>
            <a:lvl6pPr lvl="5"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6pPr>
            <a:lvl7pPr lvl="6"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7pPr>
            <a:lvl8pPr lvl="7"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8pPr>
            <a:lvl9pPr lvl="8"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9pPr>
          </a:lstStyle>
          <a:p>
            <a:endParaRPr/>
          </a:p>
        </p:txBody>
      </p:sp>
      <p:sp>
        <p:nvSpPr>
          <p:cNvPr id="51" name="Google Shape;51;p13"/>
          <p:cNvSpPr txBox="1">
            <a:spLocks noGrp="1"/>
          </p:cNvSpPr>
          <p:nvPr>
            <p:ph type="subTitle" idx="7"/>
          </p:nvPr>
        </p:nvSpPr>
        <p:spPr>
          <a:xfrm>
            <a:off x="5553901" y="1613802"/>
            <a:ext cx="2567400" cy="64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52" name="Google Shape;52;p13"/>
          <p:cNvSpPr txBox="1">
            <a:spLocks noGrp="1"/>
          </p:cNvSpPr>
          <p:nvPr>
            <p:ph type="title" idx="8" hasCustomPrompt="1"/>
          </p:nvPr>
        </p:nvSpPr>
        <p:spPr>
          <a:xfrm>
            <a:off x="4515788" y="1410152"/>
            <a:ext cx="920100" cy="739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3000"/>
              <a:buNone/>
              <a:defRPr sz="3000">
                <a:solidFill>
                  <a:schemeClr val="dk1"/>
                </a:solidFill>
              </a:defRPr>
            </a:lvl1pPr>
            <a:lvl2pPr lvl="1"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2pPr>
            <a:lvl3pPr lvl="2"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3pPr>
            <a:lvl4pPr lvl="3"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4pPr>
            <a:lvl5pPr lvl="4"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5pPr>
            <a:lvl6pPr lvl="5"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6pPr>
            <a:lvl7pPr lvl="6"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7pPr>
            <a:lvl8pPr lvl="7"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8pPr>
            <a:lvl9pPr lvl="8"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9pPr>
          </a:lstStyle>
          <a:p>
            <a:r>
              <a:t>xx%</a:t>
            </a:r>
          </a:p>
        </p:txBody>
      </p:sp>
      <p:sp>
        <p:nvSpPr>
          <p:cNvPr id="53" name="Google Shape;53;p13"/>
          <p:cNvSpPr txBox="1">
            <a:spLocks noGrp="1"/>
          </p:cNvSpPr>
          <p:nvPr>
            <p:ph type="ctrTitle" idx="9"/>
          </p:nvPr>
        </p:nvSpPr>
        <p:spPr>
          <a:xfrm>
            <a:off x="5553888" y="2772350"/>
            <a:ext cx="2298900" cy="50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2100"/>
              <a:buNone/>
              <a:defRPr sz="2100">
                <a:solidFill>
                  <a:schemeClr val="lt1"/>
                </a:solidFill>
              </a:defRPr>
            </a:lvl1pPr>
            <a:lvl2pPr lvl="1"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2pPr>
            <a:lvl3pPr lvl="2"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3pPr>
            <a:lvl4pPr lvl="3"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4pPr>
            <a:lvl5pPr lvl="4"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5pPr>
            <a:lvl6pPr lvl="5"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6pPr>
            <a:lvl7pPr lvl="6"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7pPr>
            <a:lvl8pPr lvl="7"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8pPr>
            <a:lvl9pPr lvl="8" rtl="0">
              <a:spcBef>
                <a:spcPts val="0"/>
              </a:spcBef>
              <a:spcAft>
                <a:spcPts val="0"/>
              </a:spcAft>
              <a:buClr>
                <a:schemeClr val="lt1"/>
              </a:buClr>
              <a:buSzPts val="2100"/>
              <a:buFont typeface="Rajdhani"/>
              <a:buNone/>
              <a:defRPr sz="2100" b="1">
                <a:solidFill>
                  <a:schemeClr val="lt1"/>
                </a:solidFill>
                <a:latin typeface="Rajdhani"/>
                <a:ea typeface="Rajdhani"/>
                <a:cs typeface="Rajdhani"/>
                <a:sym typeface="Rajdhani"/>
              </a:defRPr>
            </a:lvl9pPr>
          </a:lstStyle>
          <a:p>
            <a:endParaRPr/>
          </a:p>
        </p:txBody>
      </p:sp>
      <p:sp>
        <p:nvSpPr>
          <p:cNvPr id="54" name="Google Shape;54;p13"/>
          <p:cNvSpPr txBox="1">
            <a:spLocks noGrp="1"/>
          </p:cNvSpPr>
          <p:nvPr>
            <p:ph type="subTitle" idx="13"/>
          </p:nvPr>
        </p:nvSpPr>
        <p:spPr>
          <a:xfrm>
            <a:off x="5553901" y="3157200"/>
            <a:ext cx="2567400" cy="64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55" name="Google Shape;55;p13"/>
          <p:cNvSpPr txBox="1">
            <a:spLocks noGrp="1"/>
          </p:cNvSpPr>
          <p:nvPr>
            <p:ph type="title" idx="14" hasCustomPrompt="1"/>
          </p:nvPr>
        </p:nvSpPr>
        <p:spPr>
          <a:xfrm>
            <a:off x="4515788" y="2953550"/>
            <a:ext cx="920100" cy="739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3000"/>
              <a:buNone/>
              <a:defRPr sz="3000">
                <a:solidFill>
                  <a:schemeClr val="dk1"/>
                </a:solidFill>
              </a:defRPr>
            </a:lvl1pPr>
            <a:lvl2pPr lvl="1"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2pPr>
            <a:lvl3pPr lvl="2"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3pPr>
            <a:lvl4pPr lvl="3"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4pPr>
            <a:lvl5pPr lvl="4"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5pPr>
            <a:lvl6pPr lvl="5"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6pPr>
            <a:lvl7pPr lvl="6"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7pPr>
            <a:lvl8pPr lvl="7"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8pPr>
            <a:lvl9pPr lvl="8" algn="r" rtl="0">
              <a:spcBef>
                <a:spcPts val="0"/>
              </a:spcBef>
              <a:spcAft>
                <a:spcPts val="0"/>
              </a:spcAft>
              <a:buClr>
                <a:schemeClr val="dk1"/>
              </a:buClr>
              <a:buSzPts val="3000"/>
              <a:buFont typeface="Rajdhani"/>
              <a:buNone/>
              <a:defRPr sz="3000" b="1">
                <a:solidFill>
                  <a:schemeClr val="dk1"/>
                </a:solidFill>
                <a:latin typeface="Rajdhani"/>
                <a:ea typeface="Rajdhani"/>
                <a:cs typeface="Rajdhani"/>
                <a:sym typeface="Rajdhani"/>
              </a:defRPr>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CAPTION_ONLY_1">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8"/>
          <p:cNvSpPr txBox="1">
            <a:spLocks noGrp="1"/>
          </p:cNvSpPr>
          <p:nvPr>
            <p:ph type="title"/>
          </p:nvPr>
        </p:nvSpPr>
        <p:spPr>
          <a:xfrm>
            <a:off x="311700" y="380425"/>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BLANK_1">
    <p:spTree>
      <p:nvGrpSpPr>
        <p:cNvPr id="1" name="Shape 11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TITLE_1_1_1_3">
    <p:bg>
      <p:bgPr>
        <a:blipFill>
          <a:blip r:embed="rId2">
            <a:alphaModFix/>
          </a:blip>
          <a:stretch>
            <a:fillRect/>
          </a:stretch>
        </a:blipFill>
        <a:effectLst/>
      </p:bgPr>
    </p:bg>
    <p:spTree>
      <p:nvGrpSpPr>
        <p:cNvPr id="1" name="Shape 11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ONE_COLUMN_TEXT_1_2">
    <p:bg>
      <p:bgPr>
        <a:blipFill>
          <a:blip r:embed="rId2">
            <a:alphaModFix/>
          </a:blip>
          <a:stretch>
            <a:fillRect/>
          </a:stretch>
        </a:blipFill>
        <a:effectLst/>
      </p:bgPr>
    </p:bg>
    <p:spTree>
      <p:nvGrpSpPr>
        <p:cNvPr id="1" name="Shape 118"/>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3">
  <p:cSld name="TITLE_1_1_2">
    <p:bg>
      <p:bgPr>
        <a:blipFill>
          <a:blip r:embed="rId2">
            <a:alphaModFix/>
          </a:blip>
          <a:stretch>
            <a:fillRect/>
          </a:stretch>
        </a:blipFill>
        <a:effectLst/>
      </p:bgPr>
    </p:bg>
    <p:spTree>
      <p:nvGrpSpPr>
        <p:cNvPr id="1" name="Shape 11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1">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Rajdhani"/>
              <a:buNone/>
              <a:defRPr sz="2800" b="1">
                <a:solidFill>
                  <a:schemeClr val="lt1"/>
                </a:solidFill>
                <a:latin typeface="Rajdhani"/>
                <a:ea typeface="Rajdhani"/>
                <a:cs typeface="Rajdhani"/>
                <a:sym typeface="Rajdhani"/>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Archivo"/>
              <a:buChar char="●"/>
              <a:defRPr sz="1800">
                <a:solidFill>
                  <a:schemeClr val="lt1"/>
                </a:solidFill>
                <a:latin typeface="Archivo"/>
                <a:ea typeface="Archivo"/>
                <a:cs typeface="Archivo"/>
                <a:sym typeface="Archivo"/>
              </a:defRPr>
            </a:lvl1pPr>
            <a:lvl2pPr marL="914400" lvl="1" indent="-317500">
              <a:lnSpc>
                <a:spcPct val="100000"/>
              </a:lnSpc>
              <a:spcBef>
                <a:spcPts val="1600"/>
              </a:spcBef>
              <a:spcAft>
                <a:spcPts val="0"/>
              </a:spcAft>
              <a:buClr>
                <a:schemeClr val="lt1"/>
              </a:buClr>
              <a:buSzPts val="1400"/>
              <a:buFont typeface="Archivo"/>
              <a:buChar char="○"/>
              <a:defRPr>
                <a:solidFill>
                  <a:schemeClr val="lt1"/>
                </a:solidFill>
                <a:latin typeface="Archivo"/>
                <a:ea typeface="Archivo"/>
                <a:cs typeface="Archivo"/>
                <a:sym typeface="Archivo"/>
              </a:defRPr>
            </a:lvl2pPr>
            <a:lvl3pPr marL="1371600" lvl="2" indent="-317500">
              <a:lnSpc>
                <a:spcPct val="100000"/>
              </a:lnSpc>
              <a:spcBef>
                <a:spcPts val="1600"/>
              </a:spcBef>
              <a:spcAft>
                <a:spcPts val="0"/>
              </a:spcAft>
              <a:buClr>
                <a:schemeClr val="lt1"/>
              </a:buClr>
              <a:buSzPts val="1400"/>
              <a:buFont typeface="Archivo"/>
              <a:buChar char="■"/>
              <a:defRPr>
                <a:solidFill>
                  <a:schemeClr val="lt1"/>
                </a:solidFill>
                <a:latin typeface="Archivo"/>
                <a:ea typeface="Archivo"/>
                <a:cs typeface="Archivo"/>
                <a:sym typeface="Archivo"/>
              </a:defRPr>
            </a:lvl3pPr>
            <a:lvl4pPr marL="1828800" lvl="3" indent="-317500">
              <a:lnSpc>
                <a:spcPct val="100000"/>
              </a:lnSpc>
              <a:spcBef>
                <a:spcPts val="1600"/>
              </a:spcBef>
              <a:spcAft>
                <a:spcPts val="0"/>
              </a:spcAft>
              <a:buClr>
                <a:schemeClr val="lt1"/>
              </a:buClr>
              <a:buSzPts val="1400"/>
              <a:buFont typeface="Archivo"/>
              <a:buChar char="●"/>
              <a:defRPr>
                <a:solidFill>
                  <a:schemeClr val="lt1"/>
                </a:solidFill>
                <a:latin typeface="Archivo"/>
                <a:ea typeface="Archivo"/>
                <a:cs typeface="Archivo"/>
                <a:sym typeface="Archivo"/>
              </a:defRPr>
            </a:lvl4pPr>
            <a:lvl5pPr marL="2286000" lvl="4" indent="-317500">
              <a:lnSpc>
                <a:spcPct val="100000"/>
              </a:lnSpc>
              <a:spcBef>
                <a:spcPts val="1600"/>
              </a:spcBef>
              <a:spcAft>
                <a:spcPts val="0"/>
              </a:spcAft>
              <a:buClr>
                <a:schemeClr val="lt1"/>
              </a:buClr>
              <a:buSzPts val="1400"/>
              <a:buFont typeface="Archivo"/>
              <a:buChar char="○"/>
              <a:defRPr>
                <a:solidFill>
                  <a:schemeClr val="lt1"/>
                </a:solidFill>
                <a:latin typeface="Archivo"/>
                <a:ea typeface="Archivo"/>
                <a:cs typeface="Archivo"/>
                <a:sym typeface="Archivo"/>
              </a:defRPr>
            </a:lvl5pPr>
            <a:lvl6pPr marL="2743200" lvl="5" indent="-317500">
              <a:lnSpc>
                <a:spcPct val="100000"/>
              </a:lnSpc>
              <a:spcBef>
                <a:spcPts val="1600"/>
              </a:spcBef>
              <a:spcAft>
                <a:spcPts val="0"/>
              </a:spcAft>
              <a:buClr>
                <a:schemeClr val="lt1"/>
              </a:buClr>
              <a:buSzPts val="1400"/>
              <a:buFont typeface="Archivo"/>
              <a:buChar char="■"/>
              <a:defRPr>
                <a:solidFill>
                  <a:schemeClr val="lt1"/>
                </a:solidFill>
                <a:latin typeface="Archivo"/>
                <a:ea typeface="Archivo"/>
                <a:cs typeface="Archivo"/>
                <a:sym typeface="Archivo"/>
              </a:defRPr>
            </a:lvl6pPr>
            <a:lvl7pPr marL="3200400" lvl="6" indent="-317500">
              <a:lnSpc>
                <a:spcPct val="100000"/>
              </a:lnSpc>
              <a:spcBef>
                <a:spcPts val="1600"/>
              </a:spcBef>
              <a:spcAft>
                <a:spcPts val="0"/>
              </a:spcAft>
              <a:buClr>
                <a:schemeClr val="lt1"/>
              </a:buClr>
              <a:buSzPts val="1400"/>
              <a:buFont typeface="Archivo"/>
              <a:buChar char="●"/>
              <a:defRPr>
                <a:solidFill>
                  <a:schemeClr val="lt1"/>
                </a:solidFill>
                <a:latin typeface="Archivo"/>
                <a:ea typeface="Archivo"/>
                <a:cs typeface="Archivo"/>
                <a:sym typeface="Archivo"/>
              </a:defRPr>
            </a:lvl7pPr>
            <a:lvl8pPr marL="3657600" lvl="7" indent="-317500">
              <a:lnSpc>
                <a:spcPct val="100000"/>
              </a:lnSpc>
              <a:spcBef>
                <a:spcPts val="1600"/>
              </a:spcBef>
              <a:spcAft>
                <a:spcPts val="0"/>
              </a:spcAft>
              <a:buClr>
                <a:schemeClr val="lt1"/>
              </a:buClr>
              <a:buSzPts val="1400"/>
              <a:buFont typeface="Archivo"/>
              <a:buChar char="○"/>
              <a:defRPr>
                <a:solidFill>
                  <a:schemeClr val="lt1"/>
                </a:solidFill>
                <a:latin typeface="Archivo"/>
                <a:ea typeface="Archivo"/>
                <a:cs typeface="Archivo"/>
                <a:sym typeface="Archivo"/>
              </a:defRPr>
            </a:lvl8pPr>
            <a:lvl9pPr marL="4114800" lvl="8" indent="-317500">
              <a:lnSpc>
                <a:spcPct val="100000"/>
              </a:lnSpc>
              <a:spcBef>
                <a:spcPts val="1600"/>
              </a:spcBef>
              <a:spcAft>
                <a:spcPts val="1600"/>
              </a:spcAft>
              <a:buClr>
                <a:schemeClr val="lt1"/>
              </a:buClr>
              <a:buSzPts val="1400"/>
              <a:buFont typeface="Archivo"/>
              <a:buChar char="■"/>
              <a:defRPr>
                <a:solidFill>
                  <a:schemeClr val="lt1"/>
                </a:solidFill>
                <a:latin typeface="Archivo"/>
                <a:ea typeface="Archivo"/>
                <a:cs typeface="Archivo"/>
                <a:sym typeface="Ar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8" r:id="rId3"/>
    <p:sldLayoutId id="2147483659" r:id="rId4"/>
    <p:sldLayoutId id="2147483664" r:id="rId5"/>
    <p:sldLayoutId id="2147483670" r:id="rId6"/>
    <p:sldLayoutId id="2147483671" r:id="rId7"/>
    <p:sldLayoutId id="2147483672" r:id="rId8"/>
    <p:sldLayoutId id="2147483673"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30"/>
          <p:cNvSpPr txBox="1">
            <a:spLocks noGrp="1"/>
          </p:cNvSpPr>
          <p:nvPr>
            <p:ph type="ctrTitle"/>
          </p:nvPr>
        </p:nvSpPr>
        <p:spPr>
          <a:xfrm>
            <a:off x="2249157" y="899049"/>
            <a:ext cx="4478322" cy="113096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Outliers Detection in NewYork’s Subway Ridership</a:t>
            </a:r>
            <a:endParaRPr sz="3600" dirty="0"/>
          </a:p>
        </p:txBody>
      </p:sp>
      <p:sp>
        <p:nvSpPr>
          <p:cNvPr id="130" name="Google Shape;130;p30"/>
          <p:cNvSpPr/>
          <p:nvPr/>
        </p:nvSpPr>
        <p:spPr>
          <a:xfrm>
            <a:off x="4095068" y="384464"/>
            <a:ext cx="165000" cy="164700"/>
          </a:xfrm>
          <a:prstGeom prst="donut">
            <a:avLst>
              <a:gd name="adj" fmla="val 11636"/>
            </a:avLst>
          </a:prstGeom>
          <a:solidFill>
            <a:schemeClr val="dk1"/>
          </a:solidFill>
          <a:ln>
            <a:noFill/>
          </a:ln>
          <a:effectLst>
            <a:outerShdw blurRad="11430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0"/>
          <p:cNvSpPr/>
          <p:nvPr/>
        </p:nvSpPr>
        <p:spPr>
          <a:xfrm>
            <a:off x="4323318" y="384464"/>
            <a:ext cx="165000" cy="164700"/>
          </a:xfrm>
          <a:prstGeom prst="donut">
            <a:avLst>
              <a:gd name="adj" fmla="val 11636"/>
            </a:avLst>
          </a:prstGeom>
          <a:solidFill>
            <a:schemeClr val="dk1"/>
          </a:solidFill>
          <a:ln>
            <a:noFill/>
          </a:ln>
          <a:effectLst>
            <a:outerShdw blurRad="11430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0"/>
          <p:cNvSpPr/>
          <p:nvPr/>
        </p:nvSpPr>
        <p:spPr>
          <a:xfrm>
            <a:off x="4551568" y="384464"/>
            <a:ext cx="165000" cy="164700"/>
          </a:xfrm>
          <a:prstGeom prst="donut">
            <a:avLst>
              <a:gd name="adj" fmla="val 11636"/>
            </a:avLst>
          </a:prstGeom>
          <a:solidFill>
            <a:schemeClr val="dk1"/>
          </a:solidFill>
          <a:ln>
            <a:noFill/>
          </a:ln>
          <a:effectLst>
            <a:outerShdw blurRad="11430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0"/>
          <p:cNvSpPr/>
          <p:nvPr/>
        </p:nvSpPr>
        <p:spPr>
          <a:xfrm>
            <a:off x="4125891" y="1884747"/>
            <a:ext cx="165000" cy="164700"/>
          </a:xfrm>
          <a:prstGeom prst="donut">
            <a:avLst>
              <a:gd name="adj" fmla="val 11636"/>
            </a:avLst>
          </a:prstGeom>
          <a:solidFill>
            <a:schemeClr val="dk1"/>
          </a:solidFill>
          <a:ln>
            <a:noFill/>
          </a:ln>
          <a:effectLst>
            <a:outerShdw blurRad="11430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0"/>
          <p:cNvSpPr/>
          <p:nvPr/>
        </p:nvSpPr>
        <p:spPr>
          <a:xfrm>
            <a:off x="4354141" y="1884747"/>
            <a:ext cx="165000" cy="164700"/>
          </a:xfrm>
          <a:prstGeom prst="donut">
            <a:avLst>
              <a:gd name="adj" fmla="val 11636"/>
            </a:avLst>
          </a:prstGeom>
          <a:solidFill>
            <a:schemeClr val="dk1"/>
          </a:solidFill>
          <a:ln>
            <a:noFill/>
          </a:ln>
          <a:effectLst>
            <a:outerShdw blurRad="11430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0"/>
          <p:cNvSpPr/>
          <p:nvPr/>
        </p:nvSpPr>
        <p:spPr>
          <a:xfrm>
            <a:off x="4582391" y="1884747"/>
            <a:ext cx="165000" cy="164700"/>
          </a:xfrm>
          <a:prstGeom prst="donut">
            <a:avLst>
              <a:gd name="adj" fmla="val 11636"/>
            </a:avLst>
          </a:prstGeom>
          <a:solidFill>
            <a:schemeClr val="dk1"/>
          </a:solidFill>
          <a:ln>
            <a:noFill/>
          </a:ln>
          <a:effectLst>
            <a:outerShdw blurRad="11430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TextBox 13">
            <a:extLst>
              <a:ext uri="{FF2B5EF4-FFF2-40B4-BE49-F238E27FC236}">
                <a16:creationId xmlns:a16="http://schemas.microsoft.com/office/drawing/2014/main" id="{E8E9E9F7-9BE6-4FFA-BE6B-3E3646DC2BA9}"/>
              </a:ext>
            </a:extLst>
          </p:cNvPr>
          <p:cNvSpPr txBox="1"/>
          <p:nvPr/>
        </p:nvSpPr>
        <p:spPr>
          <a:xfrm>
            <a:off x="1830818" y="3638862"/>
            <a:ext cx="2688323" cy="261610"/>
          </a:xfrm>
          <a:prstGeom prst="rect">
            <a:avLst/>
          </a:prstGeom>
          <a:noFill/>
        </p:spPr>
        <p:txBody>
          <a:bodyPr wrap="square">
            <a:spAutoFit/>
          </a:bodyPr>
          <a:lstStyle/>
          <a:p>
            <a:r>
              <a:rPr lang="en-US" sz="1100" b="1" dirty="0">
                <a:solidFill>
                  <a:schemeClr val="tx2"/>
                </a:solidFill>
              </a:rPr>
              <a:t>Name : JASH SHAH </a:t>
            </a:r>
          </a:p>
        </p:txBody>
      </p:sp>
      <p:sp>
        <p:nvSpPr>
          <p:cNvPr id="15" name="TextBox 14">
            <a:extLst>
              <a:ext uri="{FF2B5EF4-FFF2-40B4-BE49-F238E27FC236}">
                <a16:creationId xmlns:a16="http://schemas.microsoft.com/office/drawing/2014/main" id="{71EEB774-2EC6-4A3D-9124-7C1D62B6A500}"/>
              </a:ext>
            </a:extLst>
          </p:cNvPr>
          <p:cNvSpPr txBox="1"/>
          <p:nvPr/>
        </p:nvSpPr>
        <p:spPr>
          <a:xfrm>
            <a:off x="1830818" y="3236733"/>
            <a:ext cx="3261289" cy="461665"/>
          </a:xfrm>
          <a:prstGeom prst="rect">
            <a:avLst/>
          </a:prstGeom>
          <a:noFill/>
        </p:spPr>
        <p:txBody>
          <a:bodyPr wrap="square">
            <a:spAutoFit/>
          </a:bodyPr>
          <a:lstStyle/>
          <a:p>
            <a:r>
              <a:rPr lang="en-US" sz="1200" b="1" dirty="0">
                <a:solidFill>
                  <a:schemeClr val="tx2"/>
                </a:solidFill>
              </a:rPr>
              <a:t>Supervised By: PROF. MICHAL XYNTARAKIS </a:t>
            </a:r>
            <a:endParaRPr lang="en-US" sz="1000" b="1" dirty="0">
              <a:solidFill>
                <a:schemeClr val="tx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86CEF-2148-56AB-F37E-0B0613B4B814}"/>
              </a:ext>
            </a:extLst>
          </p:cNvPr>
          <p:cNvSpPr>
            <a:spLocks noGrp="1"/>
          </p:cNvSpPr>
          <p:nvPr>
            <p:ph type="title"/>
          </p:nvPr>
        </p:nvSpPr>
        <p:spPr/>
        <p:txBody>
          <a:bodyPr/>
          <a:lstStyle/>
          <a:p>
            <a:r>
              <a:rPr lang="en-US" dirty="0"/>
              <a:t>VISUALIZATION USING SEABORN AND PLOTLY </a:t>
            </a:r>
          </a:p>
        </p:txBody>
      </p:sp>
      <p:pic>
        <p:nvPicPr>
          <p:cNvPr id="4" name="Picture 3">
            <a:extLst>
              <a:ext uri="{FF2B5EF4-FFF2-40B4-BE49-F238E27FC236}">
                <a16:creationId xmlns:a16="http://schemas.microsoft.com/office/drawing/2014/main" id="{48A15C4D-3054-2644-AFEE-B4B28EE50F0B}"/>
              </a:ext>
            </a:extLst>
          </p:cNvPr>
          <p:cNvPicPr>
            <a:picLocks noChangeAspect="1"/>
          </p:cNvPicPr>
          <p:nvPr/>
        </p:nvPicPr>
        <p:blipFill>
          <a:blip r:embed="rId2"/>
          <a:stretch>
            <a:fillRect/>
          </a:stretch>
        </p:blipFill>
        <p:spPr>
          <a:xfrm>
            <a:off x="534075" y="953125"/>
            <a:ext cx="7772400" cy="1699195"/>
          </a:xfrm>
          <a:prstGeom prst="rect">
            <a:avLst/>
          </a:prstGeom>
        </p:spPr>
      </p:pic>
      <p:pic>
        <p:nvPicPr>
          <p:cNvPr id="6" name="Picture 5">
            <a:extLst>
              <a:ext uri="{FF2B5EF4-FFF2-40B4-BE49-F238E27FC236}">
                <a16:creationId xmlns:a16="http://schemas.microsoft.com/office/drawing/2014/main" id="{7AFB27B8-8094-F786-B4C9-AC89AAD476EA}"/>
              </a:ext>
            </a:extLst>
          </p:cNvPr>
          <p:cNvPicPr>
            <a:picLocks noChangeAspect="1"/>
          </p:cNvPicPr>
          <p:nvPr/>
        </p:nvPicPr>
        <p:blipFill>
          <a:blip r:embed="rId3"/>
          <a:stretch>
            <a:fillRect/>
          </a:stretch>
        </p:blipFill>
        <p:spPr>
          <a:xfrm>
            <a:off x="534075" y="3188266"/>
            <a:ext cx="5029200" cy="1041400"/>
          </a:xfrm>
          <a:prstGeom prst="rect">
            <a:avLst/>
          </a:prstGeom>
        </p:spPr>
      </p:pic>
      <p:pic>
        <p:nvPicPr>
          <p:cNvPr id="8" name="Picture 7">
            <a:extLst>
              <a:ext uri="{FF2B5EF4-FFF2-40B4-BE49-F238E27FC236}">
                <a16:creationId xmlns:a16="http://schemas.microsoft.com/office/drawing/2014/main" id="{A0FB3EB8-D17C-3CB7-B2DD-FDA7F7D403AC}"/>
              </a:ext>
            </a:extLst>
          </p:cNvPr>
          <p:cNvPicPr>
            <a:picLocks noChangeAspect="1"/>
          </p:cNvPicPr>
          <p:nvPr/>
        </p:nvPicPr>
        <p:blipFill>
          <a:blip r:embed="rId4"/>
          <a:stretch>
            <a:fillRect/>
          </a:stretch>
        </p:blipFill>
        <p:spPr>
          <a:xfrm>
            <a:off x="534075" y="4229666"/>
            <a:ext cx="7772400" cy="913834"/>
          </a:xfrm>
          <a:prstGeom prst="rect">
            <a:avLst/>
          </a:prstGeom>
        </p:spPr>
      </p:pic>
      <p:sp>
        <p:nvSpPr>
          <p:cNvPr id="9" name="TextBox 8">
            <a:extLst>
              <a:ext uri="{FF2B5EF4-FFF2-40B4-BE49-F238E27FC236}">
                <a16:creationId xmlns:a16="http://schemas.microsoft.com/office/drawing/2014/main" id="{418798F3-6F44-0992-F6B2-F2335401F81D}"/>
              </a:ext>
            </a:extLst>
          </p:cNvPr>
          <p:cNvSpPr txBox="1"/>
          <p:nvPr/>
        </p:nvSpPr>
        <p:spPr>
          <a:xfrm>
            <a:off x="534075" y="2751016"/>
            <a:ext cx="3115434" cy="338554"/>
          </a:xfrm>
          <a:prstGeom prst="rect">
            <a:avLst/>
          </a:prstGeom>
          <a:noFill/>
        </p:spPr>
        <p:txBody>
          <a:bodyPr wrap="square" rtlCol="0">
            <a:spAutoFit/>
          </a:bodyPr>
          <a:lstStyle/>
          <a:p>
            <a:r>
              <a:rPr lang="en-US" sz="1600" dirty="0">
                <a:solidFill>
                  <a:schemeClr val="bg1"/>
                </a:solidFill>
              </a:rPr>
              <a:t>Converting Data type of date </a:t>
            </a:r>
          </a:p>
        </p:txBody>
      </p:sp>
    </p:spTree>
    <p:extLst>
      <p:ext uri="{BB962C8B-B14F-4D97-AF65-F5344CB8AC3E}">
        <p14:creationId xmlns:p14="http://schemas.microsoft.com/office/powerpoint/2010/main" val="3000561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2DB1B-0B92-18E7-D024-397329F9D459}"/>
              </a:ext>
            </a:extLst>
          </p:cNvPr>
          <p:cNvSpPr>
            <a:spLocks noGrp="1"/>
          </p:cNvSpPr>
          <p:nvPr>
            <p:ph type="title"/>
          </p:nvPr>
        </p:nvSpPr>
        <p:spPr>
          <a:xfrm>
            <a:off x="311700" y="277753"/>
            <a:ext cx="8520600" cy="572700"/>
          </a:xfrm>
        </p:spPr>
        <p:txBody>
          <a:bodyPr/>
          <a:lstStyle/>
          <a:p>
            <a:r>
              <a:rPr lang="en-US" dirty="0"/>
              <a:t>New table and Visual using seaborn </a:t>
            </a:r>
          </a:p>
        </p:txBody>
      </p:sp>
      <p:pic>
        <p:nvPicPr>
          <p:cNvPr id="5" name="Picture 4">
            <a:extLst>
              <a:ext uri="{FF2B5EF4-FFF2-40B4-BE49-F238E27FC236}">
                <a16:creationId xmlns:a16="http://schemas.microsoft.com/office/drawing/2014/main" id="{B899DEFC-2127-AA27-629C-54AF43DA488F}"/>
              </a:ext>
            </a:extLst>
          </p:cNvPr>
          <p:cNvPicPr>
            <a:picLocks noChangeAspect="1"/>
          </p:cNvPicPr>
          <p:nvPr/>
        </p:nvPicPr>
        <p:blipFill>
          <a:blip r:embed="rId2"/>
          <a:stretch>
            <a:fillRect/>
          </a:stretch>
        </p:blipFill>
        <p:spPr>
          <a:xfrm>
            <a:off x="1462636" y="850453"/>
            <a:ext cx="6524203" cy="1565376"/>
          </a:xfrm>
          <a:prstGeom prst="rect">
            <a:avLst/>
          </a:prstGeom>
        </p:spPr>
      </p:pic>
      <p:pic>
        <p:nvPicPr>
          <p:cNvPr id="7" name="Picture 6">
            <a:extLst>
              <a:ext uri="{FF2B5EF4-FFF2-40B4-BE49-F238E27FC236}">
                <a16:creationId xmlns:a16="http://schemas.microsoft.com/office/drawing/2014/main" id="{7C9CAA5B-1BA5-95D3-FF50-24790D50F7A2}"/>
              </a:ext>
            </a:extLst>
          </p:cNvPr>
          <p:cNvPicPr>
            <a:picLocks noChangeAspect="1"/>
          </p:cNvPicPr>
          <p:nvPr/>
        </p:nvPicPr>
        <p:blipFill>
          <a:blip r:embed="rId3"/>
          <a:stretch>
            <a:fillRect/>
          </a:stretch>
        </p:blipFill>
        <p:spPr>
          <a:xfrm>
            <a:off x="4980505" y="2640230"/>
            <a:ext cx="3114569" cy="2409813"/>
          </a:xfrm>
          <a:prstGeom prst="rect">
            <a:avLst/>
          </a:prstGeom>
        </p:spPr>
      </p:pic>
      <p:pic>
        <p:nvPicPr>
          <p:cNvPr id="9" name="Picture 8">
            <a:extLst>
              <a:ext uri="{FF2B5EF4-FFF2-40B4-BE49-F238E27FC236}">
                <a16:creationId xmlns:a16="http://schemas.microsoft.com/office/drawing/2014/main" id="{E259B03D-C21E-67FD-680C-DEDF5A3A8FD8}"/>
              </a:ext>
            </a:extLst>
          </p:cNvPr>
          <p:cNvPicPr>
            <a:picLocks noChangeAspect="1"/>
          </p:cNvPicPr>
          <p:nvPr/>
        </p:nvPicPr>
        <p:blipFill>
          <a:blip r:embed="rId4"/>
          <a:stretch>
            <a:fillRect/>
          </a:stretch>
        </p:blipFill>
        <p:spPr>
          <a:xfrm>
            <a:off x="1462636" y="2640230"/>
            <a:ext cx="3114569" cy="2368828"/>
          </a:xfrm>
          <a:prstGeom prst="rect">
            <a:avLst/>
          </a:prstGeom>
        </p:spPr>
      </p:pic>
    </p:spTree>
    <p:extLst>
      <p:ext uri="{BB962C8B-B14F-4D97-AF65-F5344CB8AC3E}">
        <p14:creationId xmlns:p14="http://schemas.microsoft.com/office/powerpoint/2010/main" val="17076363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E0D66-8DE5-341B-6224-03A6D05EB1C3}"/>
              </a:ext>
            </a:extLst>
          </p:cNvPr>
          <p:cNvSpPr>
            <a:spLocks noGrp="1"/>
          </p:cNvSpPr>
          <p:nvPr>
            <p:ph type="title"/>
          </p:nvPr>
        </p:nvSpPr>
        <p:spPr/>
        <p:txBody>
          <a:bodyPr/>
          <a:lstStyle/>
          <a:p>
            <a:r>
              <a:rPr lang="en-US" dirty="0"/>
              <a:t>DETECTING OUTLIERS</a:t>
            </a:r>
          </a:p>
        </p:txBody>
      </p:sp>
      <p:sp>
        <p:nvSpPr>
          <p:cNvPr id="4" name="TextBox 3">
            <a:extLst>
              <a:ext uri="{FF2B5EF4-FFF2-40B4-BE49-F238E27FC236}">
                <a16:creationId xmlns:a16="http://schemas.microsoft.com/office/drawing/2014/main" id="{75C995FD-0538-DC02-9BF4-025BC5063495}"/>
              </a:ext>
            </a:extLst>
          </p:cNvPr>
          <p:cNvSpPr txBox="1"/>
          <p:nvPr/>
        </p:nvSpPr>
        <p:spPr>
          <a:xfrm>
            <a:off x="529389" y="953125"/>
            <a:ext cx="3473116" cy="954107"/>
          </a:xfrm>
          <a:prstGeom prst="rect">
            <a:avLst/>
          </a:prstGeom>
          <a:noFill/>
        </p:spPr>
        <p:txBody>
          <a:bodyPr wrap="square" rtlCol="0">
            <a:spAutoFit/>
          </a:bodyPr>
          <a:lstStyle/>
          <a:p>
            <a:r>
              <a:rPr lang="en-US" dirty="0">
                <a:solidFill>
                  <a:schemeClr val="bg1"/>
                </a:solidFill>
              </a:rPr>
              <a:t>Detected the outlier by plotting the box plot. </a:t>
            </a:r>
          </a:p>
          <a:p>
            <a:r>
              <a:rPr lang="en-US" dirty="0">
                <a:solidFill>
                  <a:schemeClr val="bg1"/>
                </a:solidFill>
              </a:rPr>
              <a:t>Plot .</a:t>
            </a:r>
            <a:r>
              <a:rPr lang="en-US" dirty="0" err="1">
                <a:solidFill>
                  <a:schemeClr val="bg1"/>
                </a:solidFill>
              </a:rPr>
              <a:t>displot</a:t>
            </a:r>
            <a:r>
              <a:rPr lang="en-US" dirty="0">
                <a:solidFill>
                  <a:schemeClr val="bg1"/>
                </a:solidFill>
              </a:rPr>
              <a:t> using seaborn to check for the distribution of the dataset </a:t>
            </a:r>
          </a:p>
        </p:txBody>
      </p:sp>
      <p:pic>
        <p:nvPicPr>
          <p:cNvPr id="6" name="Picture 5">
            <a:extLst>
              <a:ext uri="{FF2B5EF4-FFF2-40B4-BE49-F238E27FC236}">
                <a16:creationId xmlns:a16="http://schemas.microsoft.com/office/drawing/2014/main" id="{8B54F37C-A94C-02F2-A2C2-E364CA13F1D8}"/>
              </a:ext>
            </a:extLst>
          </p:cNvPr>
          <p:cNvPicPr>
            <a:picLocks noChangeAspect="1"/>
          </p:cNvPicPr>
          <p:nvPr/>
        </p:nvPicPr>
        <p:blipFill>
          <a:blip r:embed="rId3"/>
          <a:stretch>
            <a:fillRect/>
          </a:stretch>
        </p:blipFill>
        <p:spPr>
          <a:xfrm>
            <a:off x="563501" y="2306799"/>
            <a:ext cx="3404891" cy="2645526"/>
          </a:xfrm>
          <a:prstGeom prst="rect">
            <a:avLst/>
          </a:prstGeom>
        </p:spPr>
      </p:pic>
      <p:pic>
        <p:nvPicPr>
          <p:cNvPr id="8" name="Picture 7">
            <a:extLst>
              <a:ext uri="{FF2B5EF4-FFF2-40B4-BE49-F238E27FC236}">
                <a16:creationId xmlns:a16="http://schemas.microsoft.com/office/drawing/2014/main" id="{3DFE8CA6-A569-207D-CF17-64745A69739E}"/>
              </a:ext>
            </a:extLst>
          </p:cNvPr>
          <p:cNvPicPr>
            <a:picLocks noChangeAspect="1"/>
          </p:cNvPicPr>
          <p:nvPr/>
        </p:nvPicPr>
        <p:blipFill>
          <a:blip r:embed="rId4"/>
          <a:stretch>
            <a:fillRect/>
          </a:stretch>
        </p:blipFill>
        <p:spPr>
          <a:xfrm>
            <a:off x="3968392" y="2306799"/>
            <a:ext cx="4863908" cy="2645526"/>
          </a:xfrm>
          <a:prstGeom prst="rect">
            <a:avLst/>
          </a:prstGeom>
        </p:spPr>
      </p:pic>
    </p:spTree>
    <p:extLst>
      <p:ext uri="{BB962C8B-B14F-4D97-AF65-F5344CB8AC3E}">
        <p14:creationId xmlns:p14="http://schemas.microsoft.com/office/powerpoint/2010/main" val="37705085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2A692-5B09-812D-5694-08DF4B56109A}"/>
              </a:ext>
            </a:extLst>
          </p:cNvPr>
          <p:cNvSpPr>
            <a:spLocks noGrp="1"/>
          </p:cNvSpPr>
          <p:nvPr>
            <p:ph type="title"/>
          </p:nvPr>
        </p:nvSpPr>
        <p:spPr/>
        <p:txBody>
          <a:bodyPr/>
          <a:lstStyle/>
          <a:p>
            <a:r>
              <a:rPr lang="en-US" dirty="0"/>
              <a:t>Statistical outlier detection technique </a:t>
            </a:r>
          </a:p>
        </p:txBody>
      </p:sp>
      <p:sp>
        <p:nvSpPr>
          <p:cNvPr id="3" name="TextBox 2">
            <a:extLst>
              <a:ext uri="{FF2B5EF4-FFF2-40B4-BE49-F238E27FC236}">
                <a16:creationId xmlns:a16="http://schemas.microsoft.com/office/drawing/2014/main" id="{4FEBE209-46E8-8C73-B01D-FE71DD8BB71C}"/>
              </a:ext>
            </a:extLst>
          </p:cNvPr>
          <p:cNvSpPr txBox="1"/>
          <p:nvPr/>
        </p:nvSpPr>
        <p:spPr>
          <a:xfrm>
            <a:off x="311700" y="1035781"/>
            <a:ext cx="4494969" cy="3539430"/>
          </a:xfrm>
          <a:prstGeom prst="rect">
            <a:avLst/>
          </a:prstGeom>
          <a:noFill/>
        </p:spPr>
        <p:txBody>
          <a:bodyPr wrap="square" rtlCol="0">
            <a:spAutoFit/>
          </a:bodyPr>
          <a:lstStyle/>
          <a:p>
            <a:r>
              <a:rPr lang="en-US" dirty="0">
                <a:solidFill>
                  <a:schemeClr val="bg1"/>
                </a:solidFill>
              </a:rPr>
              <a:t>I used Percentile, Standard deviation and IQR as a method of research </a:t>
            </a:r>
          </a:p>
          <a:p>
            <a:endParaRPr lang="en-US" dirty="0">
              <a:solidFill>
                <a:schemeClr val="bg1"/>
              </a:solidFill>
            </a:endParaRPr>
          </a:p>
          <a:p>
            <a:r>
              <a:rPr lang="en-US" dirty="0">
                <a:solidFill>
                  <a:schemeClr val="bg1"/>
                </a:solidFill>
              </a:rPr>
              <a:t>IQR : </a:t>
            </a:r>
          </a:p>
          <a:p>
            <a:r>
              <a:rPr lang="en-US" dirty="0" err="1">
                <a:solidFill>
                  <a:schemeClr val="bg1"/>
                </a:solidFill>
              </a:rPr>
              <a:t>upper_limit</a:t>
            </a:r>
            <a:r>
              <a:rPr lang="en-US" dirty="0">
                <a:solidFill>
                  <a:schemeClr val="bg1"/>
                </a:solidFill>
              </a:rPr>
              <a:t> = percentile_75 + 1.5 * </a:t>
            </a:r>
            <a:r>
              <a:rPr lang="en-US" dirty="0" err="1">
                <a:solidFill>
                  <a:schemeClr val="bg1"/>
                </a:solidFill>
              </a:rPr>
              <a:t>iqr</a:t>
            </a:r>
            <a:endParaRPr lang="en-US" dirty="0">
              <a:solidFill>
                <a:schemeClr val="bg1"/>
              </a:solidFill>
            </a:endParaRPr>
          </a:p>
          <a:p>
            <a:r>
              <a:rPr lang="en-US" dirty="0" err="1">
                <a:solidFill>
                  <a:schemeClr val="bg1"/>
                </a:solidFill>
              </a:rPr>
              <a:t>lower_limit</a:t>
            </a:r>
            <a:r>
              <a:rPr lang="en-US" dirty="0">
                <a:solidFill>
                  <a:schemeClr val="bg1"/>
                </a:solidFill>
              </a:rPr>
              <a:t> = percentile_25 - 1.5 * </a:t>
            </a:r>
            <a:r>
              <a:rPr lang="en-US" dirty="0" err="1">
                <a:solidFill>
                  <a:schemeClr val="bg1"/>
                </a:solidFill>
              </a:rPr>
              <a:t>iqr</a:t>
            </a:r>
            <a:endParaRPr lang="en-US" dirty="0">
              <a:solidFill>
                <a:schemeClr val="bg1"/>
              </a:solidFill>
            </a:endParaRPr>
          </a:p>
          <a:p>
            <a:endParaRPr lang="en-US" dirty="0">
              <a:solidFill>
                <a:schemeClr val="bg1"/>
              </a:solidFill>
            </a:endParaRPr>
          </a:p>
          <a:p>
            <a:r>
              <a:rPr lang="en-US" dirty="0">
                <a:solidFill>
                  <a:schemeClr val="bg1"/>
                </a:solidFill>
              </a:rPr>
              <a:t>Percentile : </a:t>
            </a:r>
          </a:p>
          <a:p>
            <a:r>
              <a:rPr lang="en-US" dirty="0">
                <a:solidFill>
                  <a:schemeClr val="bg1"/>
                </a:solidFill>
              </a:rPr>
              <a:t>percentile_25 = cd['exits'].quantile(0.25)</a:t>
            </a:r>
          </a:p>
          <a:p>
            <a:r>
              <a:rPr lang="en-US" dirty="0">
                <a:solidFill>
                  <a:schemeClr val="bg1"/>
                </a:solidFill>
              </a:rPr>
              <a:t>percentile_75 = cd['exits'].quantile(0.75)</a:t>
            </a:r>
          </a:p>
          <a:p>
            <a:endParaRPr lang="en-US" dirty="0">
              <a:solidFill>
                <a:schemeClr val="bg1"/>
              </a:solidFill>
            </a:endParaRPr>
          </a:p>
          <a:p>
            <a:endParaRPr lang="en-US" dirty="0">
              <a:solidFill>
                <a:schemeClr val="bg1"/>
              </a:solidFill>
            </a:endParaRPr>
          </a:p>
          <a:p>
            <a:r>
              <a:rPr lang="en-US" dirty="0">
                <a:solidFill>
                  <a:schemeClr val="bg1"/>
                </a:solidFill>
              </a:rPr>
              <a:t>SD : </a:t>
            </a:r>
          </a:p>
          <a:p>
            <a:r>
              <a:rPr lang="en-US" dirty="0" err="1">
                <a:solidFill>
                  <a:schemeClr val="bg1"/>
                </a:solidFill>
              </a:rPr>
              <a:t>upper_limit</a:t>
            </a:r>
            <a:r>
              <a:rPr lang="en-US" dirty="0">
                <a:solidFill>
                  <a:schemeClr val="bg1"/>
                </a:solidFill>
              </a:rPr>
              <a:t> = cd['entries'].mean() + 3*cd['entries'].std()</a:t>
            </a:r>
          </a:p>
          <a:p>
            <a:r>
              <a:rPr lang="en-US" dirty="0" err="1">
                <a:solidFill>
                  <a:schemeClr val="bg1"/>
                </a:solidFill>
              </a:rPr>
              <a:t>lower_limit</a:t>
            </a:r>
            <a:r>
              <a:rPr lang="en-US" dirty="0">
                <a:solidFill>
                  <a:schemeClr val="bg1"/>
                </a:solidFill>
              </a:rPr>
              <a:t> = cd['entries'].mean() - 3*cd['entries'].std()</a:t>
            </a:r>
          </a:p>
          <a:p>
            <a:endParaRPr lang="en-US" dirty="0"/>
          </a:p>
        </p:txBody>
      </p:sp>
      <p:pic>
        <p:nvPicPr>
          <p:cNvPr id="5" name="Picture 4">
            <a:extLst>
              <a:ext uri="{FF2B5EF4-FFF2-40B4-BE49-F238E27FC236}">
                <a16:creationId xmlns:a16="http://schemas.microsoft.com/office/drawing/2014/main" id="{5A15B9E7-6B7A-27D1-1866-C941BD541D78}"/>
              </a:ext>
            </a:extLst>
          </p:cNvPr>
          <p:cNvPicPr>
            <a:picLocks noChangeAspect="1"/>
          </p:cNvPicPr>
          <p:nvPr/>
        </p:nvPicPr>
        <p:blipFill>
          <a:blip r:embed="rId2"/>
          <a:stretch>
            <a:fillRect/>
          </a:stretch>
        </p:blipFill>
        <p:spPr>
          <a:xfrm>
            <a:off x="3701901" y="1424381"/>
            <a:ext cx="5130399" cy="2294738"/>
          </a:xfrm>
          <a:prstGeom prst="rect">
            <a:avLst/>
          </a:prstGeom>
        </p:spPr>
      </p:pic>
    </p:spTree>
    <p:extLst>
      <p:ext uri="{BB962C8B-B14F-4D97-AF65-F5344CB8AC3E}">
        <p14:creationId xmlns:p14="http://schemas.microsoft.com/office/powerpoint/2010/main" val="1724650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D2DC8-CB01-52C9-7793-74905B8FFB0C}"/>
              </a:ext>
            </a:extLst>
          </p:cNvPr>
          <p:cNvSpPr>
            <a:spLocks noGrp="1"/>
          </p:cNvSpPr>
          <p:nvPr>
            <p:ph type="title"/>
          </p:nvPr>
        </p:nvSpPr>
        <p:spPr/>
        <p:txBody>
          <a:bodyPr/>
          <a:lstStyle/>
          <a:p>
            <a:r>
              <a:rPr lang="en-US" dirty="0"/>
              <a:t>OUTLIER DETECTION USING ABOD, KNN, CLUSTERING</a:t>
            </a:r>
          </a:p>
        </p:txBody>
      </p:sp>
      <p:sp>
        <p:nvSpPr>
          <p:cNvPr id="3" name="TextBox 2">
            <a:extLst>
              <a:ext uri="{FF2B5EF4-FFF2-40B4-BE49-F238E27FC236}">
                <a16:creationId xmlns:a16="http://schemas.microsoft.com/office/drawing/2014/main" id="{1BA4E591-CC15-23C1-B63F-45EFC0FC4A2E}"/>
              </a:ext>
            </a:extLst>
          </p:cNvPr>
          <p:cNvSpPr txBox="1"/>
          <p:nvPr/>
        </p:nvSpPr>
        <p:spPr>
          <a:xfrm>
            <a:off x="445062" y="1058181"/>
            <a:ext cx="3884177" cy="523220"/>
          </a:xfrm>
          <a:prstGeom prst="rect">
            <a:avLst/>
          </a:prstGeom>
          <a:noFill/>
        </p:spPr>
        <p:txBody>
          <a:bodyPr wrap="square" rtlCol="0">
            <a:spAutoFit/>
          </a:bodyPr>
          <a:lstStyle/>
          <a:p>
            <a:r>
              <a:rPr lang="en-US" dirty="0">
                <a:solidFill>
                  <a:schemeClr val="bg1"/>
                </a:solidFill>
              </a:rPr>
              <a:t>Found the total number of outlier using the above methods : </a:t>
            </a:r>
          </a:p>
        </p:txBody>
      </p:sp>
      <p:pic>
        <p:nvPicPr>
          <p:cNvPr id="7" name="Picture 6">
            <a:extLst>
              <a:ext uri="{FF2B5EF4-FFF2-40B4-BE49-F238E27FC236}">
                <a16:creationId xmlns:a16="http://schemas.microsoft.com/office/drawing/2014/main" id="{2A3AE97B-82E6-7F11-4926-895B53846525}"/>
              </a:ext>
            </a:extLst>
          </p:cNvPr>
          <p:cNvPicPr>
            <a:picLocks noChangeAspect="1"/>
          </p:cNvPicPr>
          <p:nvPr/>
        </p:nvPicPr>
        <p:blipFill>
          <a:blip r:embed="rId2"/>
          <a:stretch>
            <a:fillRect/>
          </a:stretch>
        </p:blipFill>
        <p:spPr>
          <a:xfrm>
            <a:off x="1298928" y="3448035"/>
            <a:ext cx="3884178" cy="1315040"/>
          </a:xfrm>
          <a:prstGeom prst="rect">
            <a:avLst/>
          </a:prstGeom>
        </p:spPr>
      </p:pic>
      <p:pic>
        <p:nvPicPr>
          <p:cNvPr id="9" name="Picture 8">
            <a:extLst>
              <a:ext uri="{FF2B5EF4-FFF2-40B4-BE49-F238E27FC236}">
                <a16:creationId xmlns:a16="http://schemas.microsoft.com/office/drawing/2014/main" id="{5810D365-09DA-CA68-26D2-3917A43A4CCE}"/>
              </a:ext>
            </a:extLst>
          </p:cNvPr>
          <p:cNvPicPr>
            <a:picLocks noChangeAspect="1"/>
          </p:cNvPicPr>
          <p:nvPr/>
        </p:nvPicPr>
        <p:blipFill>
          <a:blip r:embed="rId3"/>
          <a:stretch>
            <a:fillRect/>
          </a:stretch>
        </p:blipFill>
        <p:spPr>
          <a:xfrm>
            <a:off x="1298928" y="1917848"/>
            <a:ext cx="3884177" cy="1193740"/>
          </a:xfrm>
          <a:prstGeom prst="rect">
            <a:avLst/>
          </a:prstGeom>
        </p:spPr>
      </p:pic>
      <p:pic>
        <p:nvPicPr>
          <p:cNvPr id="15" name="Picture 14">
            <a:extLst>
              <a:ext uri="{FF2B5EF4-FFF2-40B4-BE49-F238E27FC236}">
                <a16:creationId xmlns:a16="http://schemas.microsoft.com/office/drawing/2014/main" id="{6C4E73A2-FD8D-3B13-3B42-009E01EE7915}"/>
              </a:ext>
            </a:extLst>
          </p:cNvPr>
          <p:cNvPicPr>
            <a:picLocks noChangeAspect="1"/>
          </p:cNvPicPr>
          <p:nvPr/>
        </p:nvPicPr>
        <p:blipFill>
          <a:blip r:embed="rId4"/>
          <a:stretch>
            <a:fillRect/>
          </a:stretch>
        </p:blipFill>
        <p:spPr>
          <a:xfrm>
            <a:off x="5717179" y="933703"/>
            <a:ext cx="2478893" cy="2177885"/>
          </a:xfrm>
          <a:prstGeom prst="rect">
            <a:avLst/>
          </a:prstGeom>
        </p:spPr>
      </p:pic>
      <p:pic>
        <p:nvPicPr>
          <p:cNvPr id="17" name="Picture 16">
            <a:extLst>
              <a:ext uri="{FF2B5EF4-FFF2-40B4-BE49-F238E27FC236}">
                <a16:creationId xmlns:a16="http://schemas.microsoft.com/office/drawing/2014/main" id="{3B455169-FCB9-E7E2-A015-23D03E6F5049}"/>
              </a:ext>
            </a:extLst>
          </p:cNvPr>
          <p:cNvPicPr>
            <a:picLocks noChangeAspect="1"/>
          </p:cNvPicPr>
          <p:nvPr/>
        </p:nvPicPr>
        <p:blipFill>
          <a:blip r:embed="rId5"/>
          <a:stretch>
            <a:fillRect/>
          </a:stretch>
        </p:blipFill>
        <p:spPr>
          <a:xfrm>
            <a:off x="5717179" y="3120854"/>
            <a:ext cx="2508081" cy="2022646"/>
          </a:xfrm>
          <a:prstGeom prst="rect">
            <a:avLst/>
          </a:prstGeom>
        </p:spPr>
      </p:pic>
    </p:spTree>
    <p:extLst>
      <p:ext uri="{BB962C8B-B14F-4D97-AF65-F5344CB8AC3E}">
        <p14:creationId xmlns:p14="http://schemas.microsoft.com/office/powerpoint/2010/main" val="261537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B1BFF-57F7-D92A-BD80-BF7F0286F7FA}"/>
              </a:ext>
            </a:extLst>
          </p:cNvPr>
          <p:cNvSpPr>
            <a:spLocks noGrp="1"/>
          </p:cNvSpPr>
          <p:nvPr>
            <p:ph type="title"/>
          </p:nvPr>
        </p:nvSpPr>
        <p:spPr/>
        <p:txBody>
          <a:bodyPr/>
          <a:lstStyle/>
          <a:p>
            <a:r>
              <a:rPr lang="en-US" dirty="0"/>
              <a:t>Summary of detected outliers using various techniques </a:t>
            </a:r>
          </a:p>
        </p:txBody>
      </p:sp>
      <p:pic>
        <p:nvPicPr>
          <p:cNvPr id="4" name="Picture 3">
            <a:extLst>
              <a:ext uri="{FF2B5EF4-FFF2-40B4-BE49-F238E27FC236}">
                <a16:creationId xmlns:a16="http://schemas.microsoft.com/office/drawing/2014/main" id="{70FEE6FB-9C04-66AD-CB97-BC0E71CF1B83}"/>
              </a:ext>
            </a:extLst>
          </p:cNvPr>
          <p:cNvPicPr>
            <a:picLocks noChangeAspect="1"/>
          </p:cNvPicPr>
          <p:nvPr/>
        </p:nvPicPr>
        <p:blipFill>
          <a:blip r:embed="rId2"/>
          <a:stretch>
            <a:fillRect/>
          </a:stretch>
        </p:blipFill>
        <p:spPr>
          <a:xfrm>
            <a:off x="1592108" y="1227409"/>
            <a:ext cx="6265258" cy="3796050"/>
          </a:xfrm>
          <a:prstGeom prst="rect">
            <a:avLst/>
          </a:prstGeom>
        </p:spPr>
      </p:pic>
    </p:spTree>
    <p:extLst>
      <p:ext uri="{BB962C8B-B14F-4D97-AF65-F5344CB8AC3E}">
        <p14:creationId xmlns:p14="http://schemas.microsoft.com/office/powerpoint/2010/main" val="3102264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Tableau Features</a:t>
            </a:r>
          </a:p>
        </p:txBody>
      </p:sp>
      <p:sp>
        <p:nvSpPr>
          <p:cNvPr id="3" name="TextBox 2"/>
          <p:cNvSpPr txBox="1"/>
          <p:nvPr/>
        </p:nvSpPr>
        <p:spPr>
          <a:xfrm>
            <a:off x="937260" y="1932709"/>
            <a:ext cx="7552166" cy="2277547"/>
          </a:xfrm>
          <a:prstGeom prst="rect">
            <a:avLst/>
          </a:prstGeom>
          <a:noFill/>
        </p:spPr>
        <p:txBody>
          <a:bodyPr wrap="square" rtlCol="0">
            <a:spAutoFit/>
          </a:bodyPr>
          <a:lstStyle/>
          <a:p>
            <a:pPr marL="285750" indent="-285750">
              <a:buFont typeface="Wingdings" panose="05000000000000000000" pitchFamily="2" charset="2"/>
              <a:buChar char="q"/>
            </a:pPr>
            <a:r>
              <a:rPr lang="en-US" sz="1600" dirty="0">
                <a:solidFill>
                  <a:schemeClr val="bg1"/>
                </a:solidFill>
              </a:rPr>
              <a:t>Data Connections and Modeling </a:t>
            </a:r>
          </a:p>
          <a:p>
            <a:pPr marL="285750" indent="-285750">
              <a:buFont typeface="Wingdings" panose="05000000000000000000" pitchFamily="2" charset="2"/>
              <a:buChar char="q"/>
            </a:pPr>
            <a:r>
              <a:rPr lang="en-US" sz="1600" dirty="0">
                <a:solidFill>
                  <a:schemeClr val="bg1"/>
                </a:solidFill>
              </a:rPr>
              <a:t>Data Types/ Transformation </a:t>
            </a:r>
          </a:p>
          <a:p>
            <a:pPr marL="285750" indent="-285750">
              <a:buFont typeface="Wingdings" panose="05000000000000000000" pitchFamily="2" charset="2"/>
              <a:buChar char="q"/>
            </a:pPr>
            <a:r>
              <a:rPr lang="en-US" sz="1600" dirty="0">
                <a:solidFill>
                  <a:schemeClr val="bg1"/>
                </a:solidFill>
              </a:rPr>
              <a:t>Data Loading </a:t>
            </a:r>
          </a:p>
          <a:p>
            <a:pPr marL="285750" indent="-285750">
              <a:buFont typeface="Wingdings" panose="05000000000000000000" pitchFamily="2" charset="2"/>
              <a:buChar char="q"/>
            </a:pPr>
            <a:r>
              <a:rPr lang="en-US" sz="1600" dirty="0">
                <a:solidFill>
                  <a:schemeClr val="bg1"/>
                </a:solidFill>
              </a:rPr>
              <a:t>Calculated Fields based on Formulas and Functions </a:t>
            </a:r>
          </a:p>
          <a:p>
            <a:pPr marL="285750" indent="-285750">
              <a:buFont typeface="Wingdings" panose="05000000000000000000" pitchFamily="2" charset="2"/>
              <a:buChar char="q"/>
            </a:pPr>
            <a:r>
              <a:rPr lang="en-US" sz="1600" dirty="0">
                <a:solidFill>
                  <a:schemeClr val="bg1"/>
                </a:solidFill>
              </a:rPr>
              <a:t>Parameters</a:t>
            </a:r>
          </a:p>
          <a:p>
            <a:pPr marL="285750" indent="-285750">
              <a:buFont typeface="Wingdings" panose="05000000000000000000" pitchFamily="2" charset="2"/>
              <a:buChar char="q"/>
            </a:pPr>
            <a:r>
              <a:rPr lang="en-US" sz="1600" dirty="0">
                <a:solidFill>
                  <a:schemeClr val="bg1"/>
                </a:solidFill>
              </a:rPr>
              <a:t>Visualizations </a:t>
            </a:r>
          </a:p>
          <a:p>
            <a:pPr marL="285750" indent="-285750">
              <a:buFont typeface="Wingdings" panose="05000000000000000000" pitchFamily="2" charset="2"/>
              <a:buChar char="q"/>
            </a:pPr>
            <a:r>
              <a:rPr lang="en-US" sz="1600" dirty="0">
                <a:solidFill>
                  <a:schemeClr val="bg1"/>
                </a:solidFill>
              </a:rPr>
              <a:t>Deployment of Dashboards</a:t>
            </a:r>
          </a:p>
          <a:p>
            <a:pPr marL="285750" indent="-285750">
              <a:buFont typeface="Wingdings" panose="05000000000000000000" pitchFamily="2" charset="2"/>
              <a:buChar char="q"/>
            </a:pPr>
            <a:endParaRPr lang="en-US" sz="1600" dirty="0">
              <a:solidFill>
                <a:schemeClr val="bg1"/>
              </a:solidFill>
            </a:endParaRPr>
          </a:p>
          <a:p>
            <a:endParaRPr lang="en-US" dirty="0"/>
          </a:p>
        </p:txBody>
      </p:sp>
    </p:spTree>
    <p:extLst>
      <p:ext uri="{BB962C8B-B14F-4D97-AF65-F5344CB8AC3E}">
        <p14:creationId xmlns:p14="http://schemas.microsoft.com/office/powerpoint/2010/main" val="15035917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EDA Using Tableau Dashboard</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814038"/>
            <a:ext cx="8520600" cy="4329461"/>
          </a:xfrm>
          <a:prstGeom prst="rect">
            <a:avLst/>
          </a:prstGeom>
        </p:spPr>
      </p:pic>
    </p:spTree>
    <p:extLst>
      <p:ext uri="{BB962C8B-B14F-4D97-AF65-F5344CB8AC3E}">
        <p14:creationId xmlns:p14="http://schemas.microsoft.com/office/powerpoint/2010/main" val="22909062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Based on route lines Daytime route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00" y="836340"/>
            <a:ext cx="8520600" cy="4307159"/>
          </a:xfrm>
          <a:prstGeom prst="rect">
            <a:avLst/>
          </a:prstGeom>
        </p:spPr>
      </p:pic>
    </p:spTree>
    <p:extLst>
      <p:ext uri="{BB962C8B-B14F-4D97-AF65-F5344CB8AC3E}">
        <p14:creationId xmlns:p14="http://schemas.microsoft.com/office/powerpoint/2010/main" val="2339995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03B6A-8FC0-F98D-B315-9507928216BE}"/>
              </a:ext>
            </a:extLst>
          </p:cNvPr>
          <p:cNvSpPr>
            <a:spLocks noGrp="1"/>
          </p:cNvSpPr>
          <p:nvPr>
            <p:ph type="title"/>
          </p:nvPr>
        </p:nvSpPr>
        <p:spPr/>
        <p:txBody>
          <a:bodyPr/>
          <a:lstStyle/>
          <a:p>
            <a:r>
              <a:rPr lang="en-US" dirty="0"/>
              <a:t>Dashboard based on total Entry/Exit of borough</a:t>
            </a:r>
          </a:p>
        </p:txBody>
      </p:sp>
      <p:pic>
        <p:nvPicPr>
          <p:cNvPr id="4" name="Picture 3">
            <a:extLst>
              <a:ext uri="{FF2B5EF4-FFF2-40B4-BE49-F238E27FC236}">
                <a16:creationId xmlns:a16="http://schemas.microsoft.com/office/drawing/2014/main" id="{0175E4CD-CD8C-FFD2-85CD-D15C7F787066}"/>
              </a:ext>
            </a:extLst>
          </p:cNvPr>
          <p:cNvPicPr>
            <a:picLocks noChangeAspect="1"/>
          </p:cNvPicPr>
          <p:nvPr/>
        </p:nvPicPr>
        <p:blipFill>
          <a:blip r:embed="rId2"/>
          <a:stretch>
            <a:fillRect/>
          </a:stretch>
        </p:blipFill>
        <p:spPr>
          <a:xfrm>
            <a:off x="1048466" y="881107"/>
            <a:ext cx="7440080" cy="4262393"/>
          </a:xfrm>
          <a:prstGeom prst="rect">
            <a:avLst/>
          </a:prstGeom>
        </p:spPr>
      </p:pic>
    </p:spTree>
    <p:extLst>
      <p:ext uri="{BB962C8B-B14F-4D97-AF65-F5344CB8AC3E}">
        <p14:creationId xmlns:p14="http://schemas.microsoft.com/office/powerpoint/2010/main" val="2699687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Project Description</a:t>
            </a:r>
            <a:br>
              <a:rPr lang="en-US" dirty="0"/>
            </a:br>
            <a:endParaRPr lang="en-US" dirty="0"/>
          </a:p>
        </p:txBody>
      </p:sp>
      <p:sp>
        <p:nvSpPr>
          <p:cNvPr id="3" name="TextBox 2"/>
          <p:cNvSpPr txBox="1"/>
          <p:nvPr/>
        </p:nvSpPr>
        <p:spPr>
          <a:xfrm>
            <a:off x="937260" y="1932709"/>
            <a:ext cx="7552166" cy="954107"/>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Our Purpose to work on New York’s ridership is to use data analytics techniques to find out the </a:t>
            </a:r>
          </a:p>
          <a:p>
            <a:r>
              <a:rPr lang="en-US" dirty="0">
                <a:solidFill>
                  <a:schemeClr val="bg1"/>
                </a:solidFill>
                <a:latin typeface="Times New Roman" panose="02020603050405020304" pitchFamily="18" charset="0"/>
                <a:cs typeface="Times New Roman" panose="02020603050405020304" pitchFamily="18" charset="0"/>
              </a:rPr>
              <a:t>Outliers in the Subway ridership and to analyze the existing current state of the art using different</a:t>
            </a:r>
          </a:p>
          <a:p>
            <a:r>
              <a:rPr lang="en-US" dirty="0">
                <a:solidFill>
                  <a:schemeClr val="bg1"/>
                </a:solidFill>
                <a:latin typeface="Times New Roman" panose="02020603050405020304" pitchFamily="18" charset="0"/>
                <a:cs typeface="Times New Roman" panose="02020603050405020304" pitchFamily="18" charset="0"/>
              </a:rPr>
              <a:t>Data analysis and machine learning techniques. </a:t>
            </a:r>
          </a:p>
          <a:p>
            <a:endParaRPr lang="en-US" dirty="0"/>
          </a:p>
        </p:txBody>
      </p:sp>
    </p:spTree>
    <p:extLst>
      <p:ext uri="{BB962C8B-B14F-4D97-AF65-F5344CB8AC3E}">
        <p14:creationId xmlns:p14="http://schemas.microsoft.com/office/powerpoint/2010/main" val="7217710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C6E2A-FEA5-BB3D-30B3-ACB531049BAC}"/>
              </a:ext>
            </a:extLst>
          </p:cNvPr>
          <p:cNvSpPr>
            <a:spLocks noGrp="1"/>
          </p:cNvSpPr>
          <p:nvPr>
            <p:ph type="title"/>
          </p:nvPr>
        </p:nvSpPr>
        <p:spPr/>
        <p:txBody>
          <a:bodyPr/>
          <a:lstStyle/>
          <a:p>
            <a:r>
              <a:rPr lang="en-US" dirty="0"/>
              <a:t>CONCLUSION </a:t>
            </a:r>
            <a:br>
              <a:rPr lang="en-US" dirty="0"/>
            </a:br>
            <a:br>
              <a:rPr lang="en-US" dirty="0"/>
            </a:br>
            <a:endParaRPr lang="en-US" dirty="0"/>
          </a:p>
        </p:txBody>
      </p:sp>
      <p:sp>
        <p:nvSpPr>
          <p:cNvPr id="3" name="TextBox 2">
            <a:extLst>
              <a:ext uri="{FF2B5EF4-FFF2-40B4-BE49-F238E27FC236}">
                <a16:creationId xmlns:a16="http://schemas.microsoft.com/office/drawing/2014/main" id="{DBC5E9D5-4FCA-4AE5-A678-8A1FB69B76CD}"/>
              </a:ext>
            </a:extLst>
          </p:cNvPr>
          <p:cNvSpPr txBox="1"/>
          <p:nvPr/>
        </p:nvSpPr>
        <p:spPr>
          <a:xfrm>
            <a:off x="311700" y="1084333"/>
            <a:ext cx="7663158" cy="375487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 </a:t>
            </a:r>
            <a:r>
              <a:rPr lang="en-US" dirty="0">
                <a:solidFill>
                  <a:schemeClr val="bg1"/>
                </a:solidFill>
                <a:effectLst/>
                <a:latin typeface="Helvetica Neue" panose="02000503000000020004" pitchFamily="2" charset="0"/>
              </a:rPr>
              <a:t>After reading several publications, it became clear that the subway transport world views outlier detection as a crucial duty for ensuring the security of any system or network environment. </a:t>
            </a:r>
          </a:p>
          <a:p>
            <a:pPr marL="285750" indent="-285750">
              <a:buFont typeface="Arial" panose="020B0604020202020204" pitchFamily="34" charset="0"/>
              <a:buChar char="•"/>
            </a:pPr>
            <a:r>
              <a:rPr lang="en-US" dirty="0">
                <a:solidFill>
                  <a:schemeClr val="bg1"/>
                </a:solidFill>
                <a:effectLst/>
                <a:latin typeface="Helvetica Neue" panose="02000503000000020004" pitchFamily="2" charset="0"/>
              </a:rPr>
              <a:t>The study has shown that it is feasible to forecast daily train-level ridership in a system as vast and intricate as that of New York City without relying on exit data. </a:t>
            </a:r>
          </a:p>
          <a:p>
            <a:pPr marL="285750" indent="-285750">
              <a:buFont typeface="Arial" panose="020B0604020202020204" pitchFamily="34" charset="0"/>
              <a:buChar char="•"/>
            </a:pPr>
            <a:r>
              <a:rPr lang="en-US" dirty="0">
                <a:solidFill>
                  <a:schemeClr val="bg1"/>
                </a:solidFill>
                <a:effectLst/>
                <a:latin typeface="Helvetica Neue" panose="02000503000000020004" pitchFamily="2" charset="0"/>
              </a:rPr>
              <a:t>The development examples of performance indicators for the subway system that focus on the experiences of the passengers rather than just train movements include excess customer journey time and customer wait time distributions</a:t>
            </a:r>
          </a:p>
          <a:p>
            <a:pPr marL="285750" indent="-285750">
              <a:buFont typeface="Arial" panose="020B0604020202020204" pitchFamily="34" charset="0"/>
              <a:buChar char="•"/>
            </a:pPr>
            <a:r>
              <a:rPr lang="en-US" dirty="0">
                <a:solidFill>
                  <a:schemeClr val="bg1"/>
                </a:solidFill>
                <a:effectLst/>
                <a:latin typeface="Helvetica Neue" panose="02000503000000020004" pitchFamily="2" charset="0"/>
              </a:rPr>
              <a:t>Improvements can be made on a number of lines as well as during significant service interruptions </a:t>
            </a:r>
          </a:p>
          <a:p>
            <a:pPr marL="285750" indent="-285750">
              <a:buFont typeface="Arial" panose="020B0604020202020204" pitchFamily="34" charset="0"/>
              <a:buChar char="•"/>
            </a:pPr>
            <a:r>
              <a:rPr lang="en-US" dirty="0">
                <a:solidFill>
                  <a:schemeClr val="bg1"/>
                </a:solidFill>
                <a:effectLst/>
                <a:latin typeface="Helvetica Neue" panose="02000503000000020004" pitchFamily="2" charset="0"/>
              </a:rPr>
              <a:t>Using the platform crowding data, systems can be developed that predict, based on this information and other factors, when the trains will become crowded and how much more crowded they will become</a:t>
            </a:r>
          </a:p>
          <a:p>
            <a:pPr marL="285750" indent="-285750">
              <a:buFont typeface="Arial" panose="020B0604020202020204" pitchFamily="34" charset="0"/>
              <a:buChar char="•"/>
            </a:pPr>
            <a:r>
              <a:rPr lang="en-US" dirty="0">
                <a:solidFill>
                  <a:schemeClr val="bg1"/>
                </a:solidFill>
                <a:effectLst/>
                <a:latin typeface="Helvetica Neue" panose="02000503000000020004" pitchFamily="2" charset="0"/>
              </a:rPr>
              <a:t>We have to know what is happening at any given time, and that requires measuring data with sensors on all platforms as well as trains to improve overall experience of the NY subway trains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33157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5" name="Google Shape;665;p54"/>
          <p:cNvSpPr/>
          <p:nvPr/>
        </p:nvSpPr>
        <p:spPr>
          <a:xfrm>
            <a:off x="2843461" y="2348369"/>
            <a:ext cx="165000" cy="164700"/>
          </a:xfrm>
          <a:prstGeom prst="donut">
            <a:avLst>
              <a:gd name="adj" fmla="val 11636"/>
            </a:avLst>
          </a:prstGeom>
          <a:solidFill>
            <a:schemeClr val="dk1"/>
          </a:solidFill>
          <a:ln>
            <a:noFill/>
          </a:ln>
          <a:effectLst>
            <a:outerShdw blurRad="11430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4"/>
          <p:cNvSpPr/>
          <p:nvPr/>
        </p:nvSpPr>
        <p:spPr>
          <a:xfrm>
            <a:off x="6348501" y="584428"/>
            <a:ext cx="165000" cy="164700"/>
          </a:xfrm>
          <a:prstGeom prst="donut">
            <a:avLst>
              <a:gd name="adj" fmla="val 11636"/>
            </a:avLst>
          </a:prstGeom>
          <a:solidFill>
            <a:schemeClr val="dk1"/>
          </a:solidFill>
          <a:ln>
            <a:noFill/>
          </a:ln>
          <a:effectLst>
            <a:outerShdw blurRad="11430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67" name="Google Shape;667;p54"/>
          <p:cNvPicPr preferRelativeResize="0"/>
          <p:nvPr/>
        </p:nvPicPr>
        <p:blipFill>
          <a:blip r:embed="rId3">
            <a:alphaModFix/>
          </a:blip>
          <a:stretch>
            <a:fillRect/>
          </a:stretch>
        </p:blipFill>
        <p:spPr>
          <a:xfrm>
            <a:off x="1153187" y="2386036"/>
            <a:ext cx="1334388" cy="1528413"/>
          </a:xfrm>
          <a:prstGeom prst="rect">
            <a:avLst/>
          </a:prstGeom>
          <a:noFill/>
          <a:ln>
            <a:noFill/>
          </a:ln>
          <a:effectLst>
            <a:outerShdw blurRad="114300" dist="19050" dir="5400000" algn="bl" rotWithShape="0">
              <a:srgbClr val="00FFFF">
                <a:alpha val="50000"/>
              </a:srgbClr>
            </a:outerShdw>
          </a:effectLst>
        </p:spPr>
      </p:pic>
      <p:pic>
        <p:nvPicPr>
          <p:cNvPr id="668" name="Google Shape;668;p54"/>
          <p:cNvPicPr preferRelativeResize="0"/>
          <p:nvPr/>
        </p:nvPicPr>
        <p:blipFill>
          <a:blip r:embed="rId4">
            <a:alphaModFix/>
          </a:blip>
          <a:stretch>
            <a:fillRect/>
          </a:stretch>
        </p:blipFill>
        <p:spPr>
          <a:xfrm>
            <a:off x="1960718" y="2357000"/>
            <a:ext cx="944343" cy="944350"/>
          </a:xfrm>
          <a:prstGeom prst="rect">
            <a:avLst/>
          </a:prstGeom>
          <a:noFill/>
          <a:ln>
            <a:noFill/>
          </a:ln>
          <a:effectLst>
            <a:outerShdw blurRad="114300" dist="19050" dir="5400000" algn="bl" rotWithShape="0">
              <a:srgbClr val="00FFFF">
                <a:alpha val="50000"/>
              </a:srgbClr>
            </a:outerShdw>
          </a:effectLst>
        </p:spPr>
      </p:pic>
      <p:grpSp>
        <p:nvGrpSpPr>
          <p:cNvPr id="669" name="Google Shape;669;p54"/>
          <p:cNvGrpSpPr/>
          <p:nvPr/>
        </p:nvGrpSpPr>
        <p:grpSpPr>
          <a:xfrm>
            <a:off x="5588713" y="1256013"/>
            <a:ext cx="2402106" cy="2739251"/>
            <a:chOff x="5315025" y="1970663"/>
            <a:chExt cx="2402106" cy="2739251"/>
          </a:xfrm>
        </p:grpSpPr>
        <p:pic>
          <p:nvPicPr>
            <p:cNvPr id="670" name="Google Shape;670;p54"/>
            <p:cNvPicPr preferRelativeResize="0"/>
            <p:nvPr/>
          </p:nvPicPr>
          <p:blipFill>
            <a:blip r:embed="rId3">
              <a:alphaModFix amt="30000"/>
            </a:blip>
            <a:stretch>
              <a:fillRect/>
            </a:stretch>
          </p:blipFill>
          <p:spPr>
            <a:xfrm>
              <a:off x="5315025" y="2500350"/>
              <a:ext cx="1466631" cy="1679876"/>
            </a:xfrm>
            <a:prstGeom prst="rect">
              <a:avLst/>
            </a:prstGeom>
            <a:noFill/>
            <a:ln>
              <a:noFill/>
            </a:ln>
            <a:effectLst>
              <a:outerShdw blurRad="114300" dist="19050" dir="5400000" algn="bl" rotWithShape="0">
                <a:srgbClr val="00FFFF">
                  <a:alpha val="50000"/>
                </a:srgbClr>
              </a:outerShdw>
            </a:effectLst>
          </p:spPr>
        </p:pic>
        <p:pic>
          <p:nvPicPr>
            <p:cNvPr id="671" name="Google Shape;671;p54"/>
            <p:cNvPicPr preferRelativeResize="0"/>
            <p:nvPr/>
          </p:nvPicPr>
          <p:blipFill>
            <a:blip r:embed="rId3">
              <a:alphaModFix amt="8000"/>
            </a:blip>
            <a:stretch>
              <a:fillRect/>
            </a:stretch>
          </p:blipFill>
          <p:spPr>
            <a:xfrm>
              <a:off x="6250500" y="3030038"/>
              <a:ext cx="1466631" cy="1679876"/>
            </a:xfrm>
            <a:prstGeom prst="rect">
              <a:avLst/>
            </a:prstGeom>
            <a:noFill/>
            <a:ln>
              <a:noFill/>
            </a:ln>
            <a:effectLst>
              <a:outerShdw blurRad="114300" dist="19050" dir="5400000" algn="bl" rotWithShape="0">
                <a:srgbClr val="00FFFF">
                  <a:alpha val="50000"/>
                </a:srgbClr>
              </a:outerShdw>
            </a:effectLst>
          </p:spPr>
        </p:pic>
        <p:pic>
          <p:nvPicPr>
            <p:cNvPr id="672" name="Google Shape;672;p54"/>
            <p:cNvPicPr preferRelativeResize="0"/>
            <p:nvPr/>
          </p:nvPicPr>
          <p:blipFill>
            <a:blip r:embed="rId3">
              <a:alphaModFix amt="4000"/>
            </a:blip>
            <a:stretch>
              <a:fillRect/>
            </a:stretch>
          </p:blipFill>
          <p:spPr>
            <a:xfrm>
              <a:off x="6250500" y="1970663"/>
              <a:ext cx="1466631" cy="1679876"/>
            </a:xfrm>
            <a:prstGeom prst="rect">
              <a:avLst/>
            </a:prstGeom>
            <a:noFill/>
            <a:ln>
              <a:noFill/>
            </a:ln>
            <a:effectLst>
              <a:outerShdw blurRad="114300" dist="19050" dir="5400000" algn="bl" rotWithShape="0">
                <a:srgbClr val="00FFFF">
                  <a:alpha val="50000"/>
                </a:srgbClr>
              </a:outerShdw>
            </a:effectLst>
          </p:spPr>
        </p:pic>
      </p:grpSp>
      <p:grpSp>
        <p:nvGrpSpPr>
          <p:cNvPr id="673" name="Google Shape;673;p54"/>
          <p:cNvGrpSpPr/>
          <p:nvPr/>
        </p:nvGrpSpPr>
        <p:grpSpPr>
          <a:xfrm>
            <a:off x="4500288" y="3126214"/>
            <a:ext cx="750646" cy="697800"/>
            <a:chOff x="5044351" y="3072314"/>
            <a:chExt cx="750646" cy="697800"/>
          </a:xfrm>
        </p:grpSpPr>
        <p:sp>
          <p:nvSpPr>
            <p:cNvPr id="674" name="Google Shape;674;p54"/>
            <p:cNvSpPr/>
            <p:nvPr/>
          </p:nvSpPr>
          <p:spPr>
            <a:xfrm>
              <a:off x="5044351" y="3265178"/>
              <a:ext cx="165000" cy="164700"/>
            </a:xfrm>
            <a:prstGeom prst="donut">
              <a:avLst>
                <a:gd name="adj" fmla="val 11636"/>
              </a:avLst>
            </a:prstGeom>
            <a:solidFill>
              <a:schemeClr val="dk1"/>
            </a:solidFill>
            <a:ln>
              <a:noFill/>
            </a:ln>
            <a:effectLst>
              <a:outerShdw blurRad="11430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4"/>
            <p:cNvSpPr/>
            <p:nvPr/>
          </p:nvSpPr>
          <p:spPr>
            <a:xfrm>
              <a:off x="5095997" y="3072314"/>
              <a:ext cx="699000" cy="697800"/>
            </a:xfrm>
            <a:prstGeom prst="donut">
              <a:avLst>
                <a:gd name="adj" fmla="val 3811"/>
              </a:avLst>
            </a:prstGeom>
            <a:solidFill>
              <a:schemeClr val="dk1">
                <a:alpha val="21430"/>
              </a:schemeClr>
            </a:solidFill>
            <a:ln>
              <a:noFill/>
            </a:ln>
            <a:effectLst>
              <a:outerShdw blurRad="114300" dist="19050" dir="5400000" algn="bl" rotWithShape="0">
                <a:srgbClr val="00FFFF">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76" name="Google Shape;676;p54"/>
          <p:cNvPicPr preferRelativeResize="0"/>
          <p:nvPr/>
        </p:nvPicPr>
        <p:blipFill>
          <a:blip r:embed="rId4">
            <a:alphaModFix/>
          </a:blip>
          <a:stretch>
            <a:fillRect/>
          </a:stretch>
        </p:blipFill>
        <p:spPr>
          <a:xfrm>
            <a:off x="4965087" y="2452800"/>
            <a:ext cx="472801" cy="472801"/>
          </a:xfrm>
          <a:prstGeom prst="rect">
            <a:avLst/>
          </a:prstGeom>
          <a:noFill/>
          <a:ln>
            <a:noFill/>
          </a:ln>
          <a:effectLst>
            <a:outerShdw blurRad="114300" dist="19050" dir="5400000" algn="bl" rotWithShape="0">
              <a:srgbClr val="00FFFF">
                <a:alpha val="50000"/>
              </a:srgbClr>
            </a:outerShdw>
          </a:effectLst>
        </p:spPr>
      </p:pic>
      <p:sp>
        <p:nvSpPr>
          <p:cNvPr id="677" name="Google Shape;677;p54"/>
          <p:cNvSpPr/>
          <p:nvPr/>
        </p:nvSpPr>
        <p:spPr>
          <a:xfrm>
            <a:off x="5912209" y="2357000"/>
            <a:ext cx="165000" cy="164700"/>
          </a:xfrm>
          <a:prstGeom prst="donut">
            <a:avLst>
              <a:gd name="adj" fmla="val 11636"/>
            </a:avLst>
          </a:prstGeom>
          <a:solidFill>
            <a:schemeClr val="dk1"/>
          </a:solidFill>
          <a:ln>
            <a:noFill/>
          </a:ln>
          <a:effectLst>
            <a:outerShdw blurRad="11430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8" name="Google Shape;678;p54"/>
          <p:cNvPicPr preferRelativeResize="0"/>
          <p:nvPr/>
        </p:nvPicPr>
        <p:blipFill>
          <a:blip r:embed="rId3">
            <a:alphaModFix/>
          </a:blip>
          <a:stretch>
            <a:fillRect/>
          </a:stretch>
        </p:blipFill>
        <p:spPr>
          <a:xfrm rot="10800000">
            <a:off x="3276861" y="1655527"/>
            <a:ext cx="1058951" cy="1212925"/>
          </a:xfrm>
          <a:prstGeom prst="rect">
            <a:avLst/>
          </a:prstGeom>
          <a:noFill/>
          <a:ln>
            <a:noFill/>
          </a:ln>
          <a:effectLst>
            <a:outerShdw blurRad="114300" dist="19050" dir="5400000" algn="bl" rotWithShape="0">
              <a:srgbClr val="00FFFF">
                <a:alpha val="50000"/>
              </a:srgbClr>
            </a:outerShdw>
          </a:effectLst>
        </p:spPr>
      </p:pic>
      <p:sp>
        <p:nvSpPr>
          <p:cNvPr id="3" name="Title 2">
            <a:extLst>
              <a:ext uri="{FF2B5EF4-FFF2-40B4-BE49-F238E27FC236}">
                <a16:creationId xmlns:a16="http://schemas.microsoft.com/office/drawing/2014/main" id="{56CB20B0-3E1D-44CD-B662-BE7A1EC1D9BF}"/>
              </a:ext>
            </a:extLst>
          </p:cNvPr>
          <p:cNvSpPr>
            <a:spLocks noGrp="1"/>
          </p:cNvSpPr>
          <p:nvPr>
            <p:ph type="title"/>
          </p:nvPr>
        </p:nvSpPr>
        <p:spPr>
          <a:xfrm>
            <a:off x="322488" y="2095951"/>
            <a:ext cx="8520600" cy="572700"/>
          </a:xfrm>
        </p:spPr>
        <p:txBody>
          <a:bodyPr/>
          <a:lstStyle/>
          <a:p>
            <a:r>
              <a:rPr lang="en-US" sz="4000" dirty="0"/>
              <a:t>THANKYOU</a:t>
            </a:r>
          </a:p>
        </p:txBody>
      </p:sp>
    </p:spTree>
    <p:extLst>
      <p:ext uri="{BB962C8B-B14F-4D97-AF65-F5344CB8AC3E}">
        <p14:creationId xmlns:p14="http://schemas.microsoft.com/office/powerpoint/2010/main" val="199025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5E4D5-F35C-F0CC-BEE1-6116184D6FED}"/>
              </a:ext>
            </a:extLst>
          </p:cNvPr>
          <p:cNvSpPr>
            <a:spLocks noGrp="1"/>
          </p:cNvSpPr>
          <p:nvPr>
            <p:ph type="title"/>
          </p:nvPr>
        </p:nvSpPr>
        <p:spPr/>
        <p:txBody>
          <a:bodyPr/>
          <a:lstStyle/>
          <a:p>
            <a:r>
              <a:rPr lang="en-US" dirty="0"/>
              <a:t>PROBLEM STATEMENT </a:t>
            </a:r>
          </a:p>
        </p:txBody>
      </p:sp>
      <p:sp>
        <p:nvSpPr>
          <p:cNvPr id="3" name="TextBox 2">
            <a:extLst>
              <a:ext uri="{FF2B5EF4-FFF2-40B4-BE49-F238E27FC236}">
                <a16:creationId xmlns:a16="http://schemas.microsoft.com/office/drawing/2014/main" id="{E5C0F341-A0AB-C1F9-B578-87B0C237D92E}"/>
              </a:ext>
            </a:extLst>
          </p:cNvPr>
          <p:cNvSpPr txBox="1"/>
          <p:nvPr/>
        </p:nvSpPr>
        <p:spPr>
          <a:xfrm>
            <a:off x="409073" y="1171074"/>
            <a:ext cx="8534400" cy="2462213"/>
          </a:xfrm>
          <a:prstGeom prst="rect">
            <a:avLst/>
          </a:prstGeom>
          <a:noFill/>
        </p:spPr>
        <p:txBody>
          <a:bodyPr wrap="square" rtlCol="0">
            <a:spAutoFit/>
          </a:bodyPr>
          <a:lstStyle/>
          <a:p>
            <a:r>
              <a:rPr lang="en-US" dirty="0">
                <a:solidFill>
                  <a:schemeClr val="bg1"/>
                </a:solidFill>
                <a:effectLst/>
                <a:latin typeface="Helvetica Neue" panose="02000503000000020004" pitchFamily="2" charset="0"/>
              </a:rPr>
              <a:t>Although there are many advantages of Subway ridership all around the world, issues remain in many areas of the transit systems such as unusual activities, dependability, safety, and rider satisfaction. </a:t>
            </a:r>
          </a:p>
          <a:p>
            <a:endParaRPr lang="en-US" dirty="0"/>
          </a:p>
          <a:p>
            <a:r>
              <a:rPr lang="en-US" dirty="0">
                <a:solidFill>
                  <a:schemeClr val="bg1"/>
                </a:solidFill>
                <a:effectLst/>
                <a:latin typeface="Helvetica Neue" panose="02000503000000020004" pitchFamily="2" charset="0"/>
              </a:rPr>
              <a:t>According to the 2015 MTA Customer Satisfaction Survey (MTA 2015), only 74% of trips are completed on time, while the MTA has an overall satisfaction rating of 83%. </a:t>
            </a:r>
          </a:p>
          <a:p>
            <a:endParaRPr lang="en-US" dirty="0">
              <a:solidFill>
                <a:schemeClr val="bg1"/>
              </a:solidFill>
            </a:endParaRPr>
          </a:p>
          <a:p>
            <a:r>
              <a:rPr lang="en-US" dirty="0">
                <a:solidFill>
                  <a:schemeClr val="bg1"/>
                </a:solidFill>
                <a:effectLst/>
                <a:latin typeface="Helvetica Neue" panose="02000503000000020004" pitchFamily="2" charset="0"/>
              </a:rPr>
              <a:t>These concerns compel transit providers to reform and get better </a:t>
            </a:r>
          </a:p>
          <a:p>
            <a:endParaRPr lang="en-US" dirty="0">
              <a:solidFill>
                <a:schemeClr val="bg1"/>
              </a:solidFill>
              <a:effectLst/>
              <a:latin typeface="Helvetica Neue" panose="02000503000000020004" pitchFamily="2" charset="0"/>
            </a:endParaRPr>
          </a:p>
          <a:p>
            <a:r>
              <a:rPr lang="en-US" dirty="0">
                <a:solidFill>
                  <a:schemeClr val="bg1"/>
                </a:solidFill>
                <a:effectLst/>
                <a:latin typeface="Helvetica Neue" panose="02000503000000020004" pitchFamily="2" charset="0"/>
              </a:rPr>
              <a:t>the purpose of this research is to find out the anomalies that may be present in the Transit data in order to make a better decision for the improvement of subway ridership in New York.</a:t>
            </a:r>
          </a:p>
          <a:p>
            <a:endParaRPr lang="en-US" dirty="0"/>
          </a:p>
        </p:txBody>
      </p:sp>
    </p:spTree>
    <p:extLst>
      <p:ext uri="{BB962C8B-B14F-4D97-AF65-F5344CB8AC3E}">
        <p14:creationId xmlns:p14="http://schemas.microsoft.com/office/powerpoint/2010/main" val="1413720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ML Algorithms Description</a:t>
            </a:r>
            <a:br>
              <a:rPr lang="en-US" dirty="0"/>
            </a:br>
            <a:endParaRPr lang="en-US" dirty="0"/>
          </a:p>
        </p:txBody>
      </p:sp>
      <p:sp>
        <p:nvSpPr>
          <p:cNvPr id="3" name="TextBox 2"/>
          <p:cNvSpPr txBox="1"/>
          <p:nvPr/>
        </p:nvSpPr>
        <p:spPr>
          <a:xfrm>
            <a:off x="937260" y="1932709"/>
            <a:ext cx="7552166" cy="2769989"/>
          </a:xfrm>
          <a:prstGeom prst="rect">
            <a:avLst/>
          </a:prstGeom>
          <a:noFill/>
        </p:spPr>
        <p:txBody>
          <a:bodyPr wrap="square" rtlCol="0">
            <a:spAutoFit/>
          </a:bodyPr>
          <a:lstStyle/>
          <a:p>
            <a:pPr marL="0" indent="0">
              <a:buNone/>
            </a:pPr>
            <a:r>
              <a:rPr lang="en-US" sz="1600" dirty="0">
                <a:solidFill>
                  <a:schemeClr val="bg1"/>
                </a:solidFill>
                <a:latin typeface="Rajdhani" charset="0"/>
                <a:cs typeface="Rajdhani" charset="0"/>
              </a:rPr>
              <a:t>The ml algorithms that we have used are </a:t>
            </a:r>
          </a:p>
          <a:p>
            <a:pPr marL="285750" indent="-285750">
              <a:buFont typeface="Wingdings" pitchFamily="2" charset="2"/>
              <a:buChar char="q"/>
            </a:pPr>
            <a:r>
              <a:rPr lang="en-US" sz="1600" b="1" dirty="0">
                <a:solidFill>
                  <a:schemeClr val="bg1"/>
                </a:solidFill>
                <a:latin typeface="Rajdhani" charset="0"/>
                <a:cs typeface="Rajdhani" charset="0"/>
              </a:rPr>
              <a:t>CBLOF (Cluster Based Local Outlier Detection)   : </a:t>
            </a:r>
            <a:r>
              <a:rPr lang="en-US" sz="1600" dirty="0">
                <a:solidFill>
                  <a:schemeClr val="bg1"/>
                </a:solidFill>
                <a:latin typeface="Rajdhani" charset="0"/>
                <a:cs typeface="Rajdhani" charset="0"/>
              </a:rPr>
              <a:t>Small and large clusters are made using the KNN algorithm approach. Each cluster point distance from centroid of cluster is calculated</a:t>
            </a:r>
          </a:p>
          <a:p>
            <a:pPr marL="285750" indent="-285750">
              <a:buFont typeface="Wingdings" pitchFamily="2" charset="2"/>
              <a:buChar char="q"/>
            </a:pPr>
            <a:r>
              <a:rPr lang="en-US" sz="1600" b="1" dirty="0">
                <a:solidFill>
                  <a:schemeClr val="bg1"/>
                </a:solidFill>
                <a:latin typeface="Rajdhani" charset="0"/>
                <a:cs typeface="Rajdhani" charset="0"/>
              </a:rPr>
              <a:t>KNN : </a:t>
            </a:r>
            <a:r>
              <a:rPr lang="en-US" sz="1600" dirty="0">
                <a:solidFill>
                  <a:schemeClr val="bg1"/>
                </a:solidFill>
                <a:latin typeface="Rajdhani" charset="0"/>
                <a:cs typeface="Rajdhani" charset="0"/>
              </a:rPr>
              <a:t>KNN works </a:t>
            </a:r>
            <a:r>
              <a:rPr lang="en-US" sz="1600" b="1" dirty="0">
                <a:solidFill>
                  <a:schemeClr val="bg1"/>
                </a:solidFill>
                <a:latin typeface="Rajdhani" charset="0"/>
                <a:cs typeface="Rajdhani" charset="0"/>
              </a:rPr>
              <a:t>by finding the distances between a query and all the examples in the data</a:t>
            </a:r>
            <a:r>
              <a:rPr lang="en-US" sz="1600" dirty="0">
                <a:solidFill>
                  <a:schemeClr val="bg1"/>
                </a:solidFill>
                <a:latin typeface="Rajdhani" charset="0"/>
                <a:cs typeface="Rajdhani" charset="0"/>
              </a:rPr>
              <a:t>, selecting the specified number examples (K) closest to the query, then votes for the most frequent label (in the case of classification) or averages the labels (in the case of regression).</a:t>
            </a:r>
          </a:p>
          <a:p>
            <a:pPr marL="285750" indent="-285750">
              <a:buFont typeface="Wingdings" pitchFamily="2" charset="2"/>
              <a:buChar char="q"/>
            </a:pPr>
            <a:r>
              <a:rPr lang="en-US" sz="1600" b="1" dirty="0">
                <a:solidFill>
                  <a:schemeClr val="bg1"/>
                </a:solidFill>
                <a:latin typeface="Rajdhani" charset="0"/>
                <a:cs typeface="Rajdhani" charset="0"/>
              </a:rPr>
              <a:t>Angle Based Outlier Detection: </a:t>
            </a:r>
            <a:r>
              <a:rPr lang="en-US" sz="1600" dirty="0">
                <a:solidFill>
                  <a:schemeClr val="bg1"/>
                </a:solidFill>
                <a:latin typeface="Rajdhani" charset="0"/>
                <a:cs typeface="Rajdhani" charset="0"/>
              </a:rPr>
              <a:t>In this algorithm angle is used to find out detection rather than Distance. </a:t>
            </a:r>
          </a:p>
          <a:p>
            <a:endParaRPr lang="en-US" dirty="0"/>
          </a:p>
        </p:txBody>
      </p:sp>
    </p:spTree>
    <p:extLst>
      <p:ext uri="{BB962C8B-B14F-4D97-AF65-F5344CB8AC3E}">
        <p14:creationId xmlns:p14="http://schemas.microsoft.com/office/powerpoint/2010/main" val="1315778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ML Algorithms Description</a:t>
            </a:r>
            <a:br>
              <a:rPr lang="en-US" dirty="0"/>
            </a:br>
            <a:endParaRPr lang="en-US" dirty="0"/>
          </a:p>
        </p:txBody>
      </p:sp>
      <p:sp>
        <p:nvSpPr>
          <p:cNvPr id="3" name="TextBox 2"/>
          <p:cNvSpPr txBox="1"/>
          <p:nvPr/>
        </p:nvSpPr>
        <p:spPr>
          <a:xfrm>
            <a:off x="937260" y="1932709"/>
            <a:ext cx="7552166" cy="2031325"/>
          </a:xfrm>
          <a:prstGeom prst="rect">
            <a:avLst/>
          </a:prstGeom>
          <a:noFill/>
        </p:spPr>
        <p:txBody>
          <a:bodyPr wrap="square" rtlCol="0">
            <a:spAutoFit/>
          </a:bodyPr>
          <a:lstStyle/>
          <a:p>
            <a:pPr marL="0" indent="0">
              <a:buNone/>
            </a:pPr>
            <a:r>
              <a:rPr lang="en-US" sz="1600" dirty="0">
                <a:solidFill>
                  <a:schemeClr val="bg1"/>
                </a:solidFill>
                <a:latin typeface="Rajdhani" charset="0"/>
                <a:cs typeface="Rajdhani" charset="0"/>
              </a:rPr>
              <a:t>The ml algorithms that we have used are </a:t>
            </a:r>
          </a:p>
          <a:p>
            <a:pPr marL="285750" indent="-285750">
              <a:buFont typeface="Wingdings" pitchFamily="2" charset="2"/>
              <a:buChar char="q"/>
            </a:pPr>
            <a:r>
              <a:rPr lang="en-US" sz="1600" b="1" dirty="0">
                <a:solidFill>
                  <a:schemeClr val="bg1"/>
                </a:solidFill>
                <a:latin typeface="Rajdhani" charset="0"/>
                <a:cs typeface="Rajdhani" charset="0"/>
              </a:rPr>
              <a:t>Isolation Forest: </a:t>
            </a:r>
            <a:r>
              <a:rPr lang="en-US" sz="1600" dirty="0">
                <a:solidFill>
                  <a:schemeClr val="bg1"/>
                </a:solidFill>
                <a:latin typeface="Rajdhani" charset="0"/>
                <a:cs typeface="Rajdhani" charset="0"/>
              </a:rPr>
              <a:t>Used two Outliers characteristics to Isolated them: Minority in the datasets and different from rest of the values</a:t>
            </a:r>
          </a:p>
          <a:p>
            <a:pPr marL="285750" indent="-285750">
              <a:buFont typeface="Wingdings" pitchFamily="2" charset="2"/>
              <a:buChar char="q"/>
            </a:pPr>
            <a:r>
              <a:rPr lang="en-US" sz="1600" b="1" dirty="0">
                <a:solidFill>
                  <a:schemeClr val="bg1"/>
                </a:solidFill>
                <a:latin typeface="Rajdhani" charset="0"/>
                <a:cs typeface="Rajdhani" charset="0"/>
              </a:rPr>
              <a:t>Clustering : </a:t>
            </a:r>
            <a:r>
              <a:rPr lang="en-US" sz="1600" dirty="0">
                <a:solidFill>
                  <a:schemeClr val="bg1"/>
                </a:solidFill>
                <a:latin typeface="Rajdhani" charset="0"/>
                <a:cs typeface="Rajdhani" charset="0"/>
              </a:rPr>
              <a:t>Arranging the set of Objects into one set of Group based on some common features</a:t>
            </a:r>
          </a:p>
          <a:p>
            <a:pPr marL="285750" indent="-285750">
              <a:buFont typeface="Wingdings" pitchFamily="2" charset="2"/>
              <a:buChar char="q"/>
            </a:pPr>
            <a:r>
              <a:rPr lang="en-US" sz="1600" b="1" dirty="0">
                <a:solidFill>
                  <a:schemeClr val="bg1"/>
                </a:solidFill>
                <a:latin typeface="Rajdhani" charset="0"/>
                <a:cs typeface="Rajdhani" charset="0"/>
              </a:rPr>
              <a:t>Patterns Recognition</a:t>
            </a:r>
            <a:r>
              <a:rPr lang="en-US" sz="1600" dirty="0">
                <a:solidFill>
                  <a:schemeClr val="bg1"/>
                </a:solidFill>
                <a:latin typeface="Rajdhani" charset="0"/>
                <a:cs typeface="Rajdhani" charset="0"/>
              </a:rPr>
              <a:t>: Use of EDA and other statistical analysis techniques identify the patterns in the data. </a:t>
            </a:r>
          </a:p>
          <a:p>
            <a:endParaRPr lang="en-US" dirty="0"/>
          </a:p>
        </p:txBody>
      </p:sp>
    </p:spTree>
    <p:extLst>
      <p:ext uri="{BB962C8B-B14F-4D97-AF65-F5344CB8AC3E}">
        <p14:creationId xmlns:p14="http://schemas.microsoft.com/office/powerpoint/2010/main" val="3443233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32"/>
          <p:cNvSpPr txBox="1">
            <a:spLocks noGrp="1"/>
          </p:cNvSpPr>
          <p:nvPr>
            <p:ph type="title" idx="2"/>
          </p:nvPr>
        </p:nvSpPr>
        <p:spPr>
          <a:xfrm>
            <a:off x="1172543" y="1555624"/>
            <a:ext cx="920100" cy="739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150" name="Google Shape;150;p32"/>
          <p:cNvSpPr txBox="1">
            <a:spLocks noGrp="1"/>
          </p:cNvSpPr>
          <p:nvPr>
            <p:ph type="ctrTitle"/>
          </p:nvPr>
        </p:nvSpPr>
        <p:spPr>
          <a:xfrm>
            <a:off x="2116770" y="1628824"/>
            <a:ext cx="2298900" cy="508800"/>
          </a:xfrm>
          <a:prstGeom prst="rect">
            <a:avLst/>
          </a:prstGeom>
        </p:spPr>
        <p:txBody>
          <a:bodyPr spcFirstLastPara="1" wrap="square" lIns="91425" tIns="91425" rIns="91425" bIns="91425" anchor="b" anchorCtr="0">
            <a:noAutofit/>
          </a:bodyPr>
          <a:lstStyle/>
          <a:p>
            <a:r>
              <a:rPr lang="en-US" dirty="0"/>
              <a:t>Data Collection </a:t>
            </a:r>
          </a:p>
        </p:txBody>
      </p:sp>
      <p:sp>
        <p:nvSpPr>
          <p:cNvPr id="152" name="Google Shape;152;p32"/>
          <p:cNvSpPr txBox="1">
            <a:spLocks noGrp="1"/>
          </p:cNvSpPr>
          <p:nvPr>
            <p:ph type="ctrTitle" idx="3"/>
          </p:nvPr>
        </p:nvSpPr>
        <p:spPr>
          <a:xfrm>
            <a:off x="2216775" y="2190918"/>
            <a:ext cx="2298900" cy="508800"/>
          </a:xfrm>
          <a:prstGeom prst="rect">
            <a:avLst/>
          </a:prstGeom>
        </p:spPr>
        <p:txBody>
          <a:bodyPr spcFirstLastPara="1" wrap="square" lIns="91425" tIns="91425" rIns="91425" bIns="91425" anchor="b" anchorCtr="0">
            <a:noAutofit/>
          </a:bodyPr>
          <a:lstStyle/>
          <a:p>
            <a:r>
              <a:rPr lang="en-US" dirty="0"/>
              <a:t>Data Profiling </a:t>
            </a:r>
          </a:p>
        </p:txBody>
      </p:sp>
      <p:sp>
        <p:nvSpPr>
          <p:cNvPr id="154" name="Google Shape;154;p32"/>
          <p:cNvSpPr txBox="1">
            <a:spLocks noGrp="1"/>
          </p:cNvSpPr>
          <p:nvPr>
            <p:ph type="title" idx="5"/>
          </p:nvPr>
        </p:nvSpPr>
        <p:spPr>
          <a:xfrm>
            <a:off x="1203023" y="2052858"/>
            <a:ext cx="920100" cy="739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
        <p:nvSpPr>
          <p:cNvPr id="155" name="Google Shape;155;p32"/>
          <p:cNvSpPr txBox="1">
            <a:spLocks noGrp="1"/>
          </p:cNvSpPr>
          <p:nvPr>
            <p:ph type="ctrTitle" idx="6"/>
          </p:nvPr>
        </p:nvSpPr>
        <p:spPr>
          <a:xfrm>
            <a:off x="5865616" y="1628824"/>
            <a:ext cx="2298900" cy="508800"/>
          </a:xfrm>
          <a:prstGeom prst="rect">
            <a:avLst/>
          </a:prstGeom>
        </p:spPr>
        <p:txBody>
          <a:bodyPr spcFirstLastPara="1" wrap="square" lIns="91425" tIns="91425" rIns="91425" bIns="91425" anchor="b" anchorCtr="0">
            <a:noAutofit/>
          </a:bodyPr>
          <a:lstStyle/>
          <a:p>
            <a:r>
              <a:rPr lang="en-US" dirty="0"/>
              <a:t>Data Preparation</a:t>
            </a:r>
          </a:p>
        </p:txBody>
      </p:sp>
      <p:sp>
        <p:nvSpPr>
          <p:cNvPr id="157" name="Google Shape;157;p32"/>
          <p:cNvSpPr txBox="1">
            <a:spLocks noGrp="1"/>
          </p:cNvSpPr>
          <p:nvPr>
            <p:ph type="title" idx="8"/>
          </p:nvPr>
        </p:nvSpPr>
        <p:spPr>
          <a:xfrm>
            <a:off x="4827516" y="1555624"/>
            <a:ext cx="920100" cy="739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58" name="Google Shape;158;p32"/>
          <p:cNvSpPr txBox="1">
            <a:spLocks noGrp="1"/>
          </p:cNvSpPr>
          <p:nvPr>
            <p:ph type="ctrTitle" idx="9"/>
          </p:nvPr>
        </p:nvSpPr>
        <p:spPr>
          <a:xfrm>
            <a:off x="5873236" y="2099478"/>
            <a:ext cx="2298900" cy="508800"/>
          </a:xfrm>
          <a:prstGeom prst="rect">
            <a:avLst/>
          </a:prstGeom>
        </p:spPr>
        <p:txBody>
          <a:bodyPr spcFirstLastPara="1" wrap="square" lIns="91425" tIns="91425" rIns="91425" bIns="91425" anchor="b" anchorCtr="0">
            <a:noAutofit/>
          </a:bodyPr>
          <a:lstStyle/>
          <a:p>
            <a:r>
              <a:rPr lang="en-US" dirty="0"/>
              <a:t>Data Cleaning </a:t>
            </a:r>
          </a:p>
        </p:txBody>
      </p:sp>
      <p:sp>
        <p:nvSpPr>
          <p:cNvPr id="160" name="Google Shape;160;p32"/>
          <p:cNvSpPr txBox="1">
            <a:spLocks noGrp="1"/>
          </p:cNvSpPr>
          <p:nvPr>
            <p:ph type="title" idx="14"/>
          </p:nvPr>
        </p:nvSpPr>
        <p:spPr>
          <a:xfrm>
            <a:off x="4850376" y="1991898"/>
            <a:ext cx="920100" cy="739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sp>
        <p:nvSpPr>
          <p:cNvPr id="14" name="Google Shape;150;p32">
            <a:extLst>
              <a:ext uri="{FF2B5EF4-FFF2-40B4-BE49-F238E27FC236}">
                <a16:creationId xmlns:a16="http://schemas.microsoft.com/office/drawing/2014/main" id="{365C627E-2BF3-4A73-8EBF-DB4C6CDB921A}"/>
              </a:ext>
            </a:extLst>
          </p:cNvPr>
          <p:cNvSpPr txBox="1">
            <a:spLocks/>
          </p:cNvSpPr>
          <p:nvPr/>
        </p:nvSpPr>
        <p:spPr>
          <a:xfrm>
            <a:off x="2622398" y="534995"/>
            <a:ext cx="4455956" cy="50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100"/>
              <a:buFont typeface="Rajdhani"/>
              <a:buNone/>
              <a:defRPr sz="2100" b="1" i="0" u="none" strike="noStrike" cap="none">
                <a:solidFill>
                  <a:schemeClr val="lt1"/>
                </a:solidFill>
                <a:latin typeface="Rajdhani"/>
                <a:ea typeface="Rajdhani"/>
                <a:cs typeface="Rajdhani"/>
                <a:sym typeface="Rajdhani"/>
              </a:defRPr>
            </a:lvl1pPr>
            <a:lvl2pPr marR="0" lvl="1" algn="l" rtl="0">
              <a:lnSpc>
                <a:spcPct val="100000"/>
              </a:lnSpc>
              <a:spcBef>
                <a:spcPts val="0"/>
              </a:spcBef>
              <a:spcAft>
                <a:spcPts val="0"/>
              </a:spcAft>
              <a:buClr>
                <a:schemeClr val="lt1"/>
              </a:buClr>
              <a:buSzPts val="2100"/>
              <a:buFont typeface="Rajdhani"/>
              <a:buNone/>
              <a:defRPr sz="2100" b="1" i="0" u="none" strike="noStrike" cap="none">
                <a:solidFill>
                  <a:schemeClr val="lt1"/>
                </a:solidFill>
                <a:latin typeface="Rajdhani"/>
                <a:ea typeface="Rajdhani"/>
                <a:cs typeface="Rajdhani"/>
                <a:sym typeface="Rajdhani"/>
              </a:defRPr>
            </a:lvl2pPr>
            <a:lvl3pPr marR="0" lvl="2" algn="l" rtl="0">
              <a:lnSpc>
                <a:spcPct val="100000"/>
              </a:lnSpc>
              <a:spcBef>
                <a:spcPts val="0"/>
              </a:spcBef>
              <a:spcAft>
                <a:spcPts val="0"/>
              </a:spcAft>
              <a:buClr>
                <a:schemeClr val="lt1"/>
              </a:buClr>
              <a:buSzPts val="2100"/>
              <a:buFont typeface="Rajdhani"/>
              <a:buNone/>
              <a:defRPr sz="2100" b="1" i="0" u="none" strike="noStrike" cap="none">
                <a:solidFill>
                  <a:schemeClr val="lt1"/>
                </a:solidFill>
                <a:latin typeface="Rajdhani"/>
                <a:ea typeface="Rajdhani"/>
                <a:cs typeface="Rajdhani"/>
                <a:sym typeface="Rajdhani"/>
              </a:defRPr>
            </a:lvl3pPr>
            <a:lvl4pPr marR="0" lvl="3" algn="l" rtl="0">
              <a:lnSpc>
                <a:spcPct val="100000"/>
              </a:lnSpc>
              <a:spcBef>
                <a:spcPts val="0"/>
              </a:spcBef>
              <a:spcAft>
                <a:spcPts val="0"/>
              </a:spcAft>
              <a:buClr>
                <a:schemeClr val="lt1"/>
              </a:buClr>
              <a:buSzPts val="2100"/>
              <a:buFont typeface="Rajdhani"/>
              <a:buNone/>
              <a:defRPr sz="2100" b="1" i="0" u="none" strike="noStrike" cap="none">
                <a:solidFill>
                  <a:schemeClr val="lt1"/>
                </a:solidFill>
                <a:latin typeface="Rajdhani"/>
                <a:ea typeface="Rajdhani"/>
                <a:cs typeface="Rajdhani"/>
                <a:sym typeface="Rajdhani"/>
              </a:defRPr>
            </a:lvl4pPr>
            <a:lvl5pPr marR="0" lvl="4" algn="l" rtl="0">
              <a:lnSpc>
                <a:spcPct val="100000"/>
              </a:lnSpc>
              <a:spcBef>
                <a:spcPts val="0"/>
              </a:spcBef>
              <a:spcAft>
                <a:spcPts val="0"/>
              </a:spcAft>
              <a:buClr>
                <a:schemeClr val="lt1"/>
              </a:buClr>
              <a:buSzPts val="2100"/>
              <a:buFont typeface="Rajdhani"/>
              <a:buNone/>
              <a:defRPr sz="2100" b="1" i="0" u="none" strike="noStrike" cap="none">
                <a:solidFill>
                  <a:schemeClr val="lt1"/>
                </a:solidFill>
                <a:latin typeface="Rajdhani"/>
                <a:ea typeface="Rajdhani"/>
                <a:cs typeface="Rajdhani"/>
                <a:sym typeface="Rajdhani"/>
              </a:defRPr>
            </a:lvl5pPr>
            <a:lvl6pPr marR="0" lvl="5" algn="l" rtl="0">
              <a:lnSpc>
                <a:spcPct val="100000"/>
              </a:lnSpc>
              <a:spcBef>
                <a:spcPts val="0"/>
              </a:spcBef>
              <a:spcAft>
                <a:spcPts val="0"/>
              </a:spcAft>
              <a:buClr>
                <a:schemeClr val="lt1"/>
              </a:buClr>
              <a:buSzPts val="2100"/>
              <a:buFont typeface="Rajdhani"/>
              <a:buNone/>
              <a:defRPr sz="2100" b="1" i="0" u="none" strike="noStrike" cap="none">
                <a:solidFill>
                  <a:schemeClr val="lt1"/>
                </a:solidFill>
                <a:latin typeface="Rajdhani"/>
                <a:ea typeface="Rajdhani"/>
                <a:cs typeface="Rajdhani"/>
                <a:sym typeface="Rajdhani"/>
              </a:defRPr>
            </a:lvl6pPr>
            <a:lvl7pPr marR="0" lvl="6" algn="l" rtl="0">
              <a:lnSpc>
                <a:spcPct val="100000"/>
              </a:lnSpc>
              <a:spcBef>
                <a:spcPts val="0"/>
              </a:spcBef>
              <a:spcAft>
                <a:spcPts val="0"/>
              </a:spcAft>
              <a:buClr>
                <a:schemeClr val="lt1"/>
              </a:buClr>
              <a:buSzPts val="2100"/>
              <a:buFont typeface="Rajdhani"/>
              <a:buNone/>
              <a:defRPr sz="2100" b="1" i="0" u="none" strike="noStrike" cap="none">
                <a:solidFill>
                  <a:schemeClr val="lt1"/>
                </a:solidFill>
                <a:latin typeface="Rajdhani"/>
                <a:ea typeface="Rajdhani"/>
                <a:cs typeface="Rajdhani"/>
                <a:sym typeface="Rajdhani"/>
              </a:defRPr>
            </a:lvl7pPr>
            <a:lvl8pPr marR="0" lvl="7" algn="l" rtl="0">
              <a:lnSpc>
                <a:spcPct val="100000"/>
              </a:lnSpc>
              <a:spcBef>
                <a:spcPts val="0"/>
              </a:spcBef>
              <a:spcAft>
                <a:spcPts val="0"/>
              </a:spcAft>
              <a:buClr>
                <a:schemeClr val="lt1"/>
              </a:buClr>
              <a:buSzPts val="2100"/>
              <a:buFont typeface="Rajdhani"/>
              <a:buNone/>
              <a:defRPr sz="2100" b="1" i="0" u="none" strike="noStrike" cap="none">
                <a:solidFill>
                  <a:schemeClr val="lt1"/>
                </a:solidFill>
                <a:latin typeface="Rajdhani"/>
                <a:ea typeface="Rajdhani"/>
                <a:cs typeface="Rajdhani"/>
                <a:sym typeface="Rajdhani"/>
              </a:defRPr>
            </a:lvl8pPr>
            <a:lvl9pPr marR="0" lvl="8" algn="l" rtl="0">
              <a:lnSpc>
                <a:spcPct val="100000"/>
              </a:lnSpc>
              <a:spcBef>
                <a:spcPts val="0"/>
              </a:spcBef>
              <a:spcAft>
                <a:spcPts val="0"/>
              </a:spcAft>
              <a:buClr>
                <a:schemeClr val="lt1"/>
              </a:buClr>
              <a:buSzPts val="2100"/>
              <a:buFont typeface="Rajdhani"/>
              <a:buNone/>
              <a:defRPr sz="2100" b="1" i="0" u="none" strike="noStrike" cap="none">
                <a:solidFill>
                  <a:schemeClr val="lt1"/>
                </a:solidFill>
                <a:latin typeface="Rajdhani"/>
                <a:ea typeface="Rajdhani"/>
                <a:cs typeface="Rajdhani"/>
                <a:sym typeface="Rajdhani"/>
              </a:defRPr>
            </a:lvl9pPr>
          </a:lstStyle>
          <a:p>
            <a:r>
              <a:rPr lang="en-US" sz="2400" dirty="0"/>
              <a:t>Working Steps to Handle Data</a:t>
            </a:r>
          </a:p>
        </p:txBody>
      </p:sp>
      <p:sp>
        <p:nvSpPr>
          <p:cNvPr id="3" name="Rectangle 2"/>
          <p:cNvSpPr/>
          <p:nvPr/>
        </p:nvSpPr>
        <p:spPr>
          <a:xfrm>
            <a:off x="1527594" y="2722653"/>
            <a:ext cx="585417" cy="553998"/>
          </a:xfrm>
          <a:prstGeom prst="rect">
            <a:avLst/>
          </a:prstGeom>
          <a:noFill/>
        </p:spPr>
        <p:txBody>
          <a:bodyPr wrap="none">
            <a:spAutoFit/>
          </a:bodyPr>
          <a:lstStyle/>
          <a:p>
            <a:pPr lvl="0" algn="r"/>
            <a:r>
              <a:rPr lang="en" sz="3000" b="1" dirty="0">
                <a:solidFill>
                  <a:schemeClr val="tx1"/>
                </a:solidFill>
                <a:latin typeface="Rajdhani" charset="0"/>
                <a:cs typeface="Rajdhani" charset="0"/>
              </a:rPr>
              <a:t>05</a:t>
            </a:r>
          </a:p>
        </p:txBody>
      </p:sp>
      <p:sp>
        <p:nvSpPr>
          <p:cNvPr id="4" name="Rectangle 3"/>
          <p:cNvSpPr/>
          <p:nvPr/>
        </p:nvSpPr>
        <p:spPr>
          <a:xfrm>
            <a:off x="2337692" y="2791903"/>
            <a:ext cx="1879041" cy="415498"/>
          </a:xfrm>
          <a:prstGeom prst="rect">
            <a:avLst/>
          </a:prstGeom>
        </p:spPr>
        <p:txBody>
          <a:bodyPr wrap="none">
            <a:spAutoFit/>
          </a:bodyPr>
          <a:lstStyle/>
          <a:p>
            <a:r>
              <a:rPr lang="en-US" sz="2100" b="1" dirty="0">
                <a:solidFill>
                  <a:schemeClr val="bg1"/>
                </a:solidFill>
                <a:latin typeface="Rajdhani" charset="0"/>
                <a:cs typeface="Rajdhani" charset="0"/>
              </a:rPr>
              <a:t>Data Reduction</a:t>
            </a:r>
          </a:p>
        </p:txBody>
      </p:sp>
      <p:sp>
        <p:nvSpPr>
          <p:cNvPr id="13" name="Rectangle 12"/>
          <p:cNvSpPr/>
          <p:nvPr/>
        </p:nvSpPr>
        <p:spPr>
          <a:xfrm>
            <a:off x="5173462" y="2698534"/>
            <a:ext cx="593432" cy="553998"/>
          </a:xfrm>
          <a:prstGeom prst="rect">
            <a:avLst/>
          </a:prstGeom>
          <a:noFill/>
        </p:spPr>
        <p:txBody>
          <a:bodyPr wrap="none">
            <a:spAutoFit/>
          </a:bodyPr>
          <a:lstStyle/>
          <a:p>
            <a:pPr lvl="0" algn="r"/>
            <a:r>
              <a:rPr lang="en" sz="3000" b="1" dirty="0">
                <a:solidFill>
                  <a:schemeClr val="tx1"/>
                </a:solidFill>
                <a:latin typeface="Rajdhani" charset="0"/>
                <a:cs typeface="Rajdhani" charset="0"/>
              </a:rPr>
              <a:t>06</a:t>
            </a:r>
          </a:p>
        </p:txBody>
      </p:sp>
      <p:sp>
        <p:nvSpPr>
          <p:cNvPr id="15" name="Rectangle 14"/>
          <p:cNvSpPr/>
          <p:nvPr/>
        </p:nvSpPr>
        <p:spPr>
          <a:xfrm>
            <a:off x="5991575" y="2745482"/>
            <a:ext cx="2499402" cy="415498"/>
          </a:xfrm>
          <a:prstGeom prst="rect">
            <a:avLst/>
          </a:prstGeom>
        </p:spPr>
        <p:txBody>
          <a:bodyPr wrap="none">
            <a:spAutoFit/>
          </a:bodyPr>
          <a:lstStyle/>
          <a:p>
            <a:r>
              <a:rPr lang="en-US" sz="2100" b="1" dirty="0">
                <a:solidFill>
                  <a:schemeClr val="bg1"/>
                </a:solidFill>
                <a:latin typeface="Rajdhani" charset="0"/>
                <a:cs typeface="Rajdhani" charset="0"/>
              </a:rPr>
              <a:t>Data Transformation</a:t>
            </a:r>
          </a:p>
        </p:txBody>
      </p:sp>
      <p:sp>
        <p:nvSpPr>
          <p:cNvPr id="16" name="Rectangle 15"/>
          <p:cNvSpPr/>
          <p:nvPr/>
        </p:nvSpPr>
        <p:spPr>
          <a:xfrm>
            <a:off x="1556447" y="3238876"/>
            <a:ext cx="556564" cy="553998"/>
          </a:xfrm>
          <a:prstGeom prst="rect">
            <a:avLst/>
          </a:prstGeom>
          <a:noFill/>
        </p:spPr>
        <p:txBody>
          <a:bodyPr wrap="none">
            <a:spAutoFit/>
          </a:bodyPr>
          <a:lstStyle/>
          <a:p>
            <a:pPr lvl="0" algn="r"/>
            <a:r>
              <a:rPr lang="en" sz="3000" b="1" dirty="0">
                <a:solidFill>
                  <a:schemeClr val="tx1"/>
                </a:solidFill>
                <a:latin typeface="Rajdhani" charset="0"/>
                <a:cs typeface="Rajdhani" charset="0"/>
              </a:rPr>
              <a:t>07</a:t>
            </a:r>
          </a:p>
        </p:txBody>
      </p:sp>
      <p:sp>
        <p:nvSpPr>
          <p:cNvPr id="17" name="Rectangle 16"/>
          <p:cNvSpPr/>
          <p:nvPr/>
        </p:nvSpPr>
        <p:spPr>
          <a:xfrm>
            <a:off x="2337692" y="3308126"/>
            <a:ext cx="2031325" cy="415498"/>
          </a:xfrm>
          <a:prstGeom prst="rect">
            <a:avLst/>
          </a:prstGeom>
        </p:spPr>
        <p:txBody>
          <a:bodyPr wrap="none">
            <a:spAutoFit/>
          </a:bodyPr>
          <a:lstStyle/>
          <a:p>
            <a:r>
              <a:rPr lang="en-US" sz="2100" b="1" dirty="0">
                <a:solidFill>
                  <a:schemeClr val="bg1"/>
                </a:solidFill>
                <a:latin typeface="Rajdhani" charset="0"/>
                <a:cs typeface="Rajdhani" charset="0"/>
              </a:rPr>
              <a:t>Data Enrichment</a:t>
            </a:r>
          </a:p>
        </p:txBody>
      </p:sp>
      <p:sp>
        <p:nvSpPr>
          <p:cNvPr id="18" name="Rectangle 17"/>
          <p:cNvSpPr/>
          <p:nvPr/>
        </p:nvSpPr>
        <p:spPr>
          <a:xfrm>
            <a:off x="5167050" y="3282248"/>
            <a:ext cx="599844" cy="553998"/>
          </a:xfrm>
          <a:prstGeom prst="rect">
            <a:avLst/>
          </a:prstGeom>
          <a:noFill/>
        </p:spPr>
        <p:txBody>
          <a:bodyPr wrap="none">
            <a:spAutoFit/>
          </a:bodyPr>
          <a:lstStyle/>
          <a:p>
            <a:pPr lvl="0" algn="r"/>
            <a:r>
              <a:rPr lang="en" sz="3000" b="1" dirty="0">
                <a:solidFill>
                  <a:schemeClr val="tx1"/>
                </a:solidFill>
                <a:latin typeface="Rajdhani" charset="0"/>
                <a:cs typeface="Rajdhani" charset="0"/>
              </a:rPr>
              <a:t>08</a:t>
            </a:r>
          </a:p>
        </p:txBody>
      </p:sp>
      <p:sp>
        <p:nvSpPr>
          <p:cNvPr id="19" name="Rectangle 18"/>
          <p:cNvSpPr/>
          <p:nvPr/>
        </p:nvSpPr>
        <p:spPr>
          <a:xfrm>
            <a:off x="5991575" y="3351498"/>
            <a:ext cx="1898277" cy="415498"/>
          </a:xfrm>
          <a:prstGeom prst="rect">
            <a:avLst/>
          </a:prstGeom>
        </p:spPr>
        <p:txBody>
          <a:bodyPr wrap="none">
            <a:spAutoFit/>
          </a:bodyPr>
          <a:lstStyle/>
          <a:p>
            <a:r>
              <a:rPr lang="en-US" sz="2100" b="1" dirty="0">
                <a:solidFill>
                  <a:schemeClr val="bg1"/>
                </a:solidFill>
                <a:latin typeface="Rajdhani" charset="0"/>
                <a:cs typeface="Rajdhani" charset="0"/>
              </a:rPr>
              <a:t>Data Validation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32"/>
          <p:cNvSpPr txBox="1">
            <a:spLocks noGrp="1"/>
          </p:cNvSpPr>
          <p:nvPr>
            <p:ph type="title" idx="2"/>
          </p:nvPr>
        </p:nvSpPr>
        <p:spPr>
          <a:xfrm>
            <a:off x="1172543" y="1555624"/>
            <a:ext cx="920100" cy="739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150" name="Google Shape;150;p32"/>
          <p:cNvSpPr txBox="1">
            <a:spLocks noGrp="1"/>
          </p:cNvSpPr>
          <p:nvPr>
            <p:ph type="ctrTitle"/>
          </p:nvPr>
        </p:nvSpPr>
        <p:spPr>
          <a:xfrm>
            <a:off x="2116770" y="1628824"/>
            <a:ext cx="2298900" cy="508800"/>
          </a:xfrm>
          <a:prstGeom prst="rect">
            <a:avLst/>
          </a:prstGeom>
        </p:spPr>
        <p:txBody>
          <a:bodyPr spcFirstLastPara="1" wrap="square" lIns="91425" tIns="91425" rIns="91425" bIns="91425" anchor="b" anchorCtr="0">
            <a:noAutofit/>
          </a:bodyPr>
          <a:lstStyle/>
          <a:p>
            <a:r>
              <a:rPr lang="en-US" dirty="0"/>
              <a:t>Transformed Data</a:t>
            </a:r>
          </a:p>
        </p:txBody>
      </p:sp>
      <p:sp>
        <p:nvSpPr>
          <p:cNvPr id="152" name="Google Shape;152;p32"/>
          <p:cNvSpPr txBox="1">
            <a:spLocks noGrp="1"/>
          </p:cNvSpPr>
          <p:nvPr>
            <p:ph type="ctrTitle" idx="3"/>
          </p:nvPr>
        </p:nvSpPr>
        <p:spPr>
          <a:xfrm>
            <a:off x="2216775" y="2190918"/>
            <a:ext cx="2298900" cy="508800"/>
          </a:xfrm>
          <a:prstGeom prst="rect">
            <a:avLst/>
          </a:prstGeom>
        </p:spPr>
        <p:txBody>
          <a:bodyPr spcFirstLastPara="1" wrap="square" lIns="91425" tIns="91425" rIns="91425" bIns="91425" anchor="b" anchorCtr="0">
            <a:noAutofit/>
          </a:bodyPr>
          <a:lstStyle/>
          <a:p>
            <a:r>
              <a:rPr lang="en-US" dirty="0"/>
              <a:t>Data Clustering </a:t>
            </a:r>
          </a:p>
        </p:txBody>
      </p:sp>
      <p:sp>
        <p:nvSpPr>
          <p:cNvPr id="154" name="Google Shape;154;p32"/>
          <p:cNvSpPr txBox="1">
            <a:spLocks noGrp="1"/>
          </p:cNvSpPr>
          <p:nvPr>
            <p:ph type="title" idx="5"/>
          </p:nvPr>
        </p:nvSpPr>
        <p:spPr>
          <a:xfrm>
            <a:off x="1203023" y="2052858"/>
            <a:ext cx="920100" cy="739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
        <p:nvSpPr>
          <p:cNvPr id="155" name="Google Shape;155;p32"/>
          <p:cNvSpPr txBox="1">
            <a:spLocks noGrp="1"/>
          </p:cNvSpPr>
          <p:nvPr>
            <p:ph type="ctrTitle" idx="6"/>
          </p:nvPr>
        </p:nvSpPr>
        <p:spPr>
          <a:xfrm>
            <a:off x="5865616" y="1628824"/>
            <a:ext cx="2298900" cy="508800"/>
          </a:xfrm>
          <a:prstGeom prst="rect">
            <a:avLst/>
          </a:prstGeom>
        </p:spPr>
        <p:txBody>
          <a:bodyPr spcFirstLastPara="1" wrap="square" lIns="91425" tIns="91425" rIns="91425" bIns="91425" anchor="b" anchorCtr="0">
            <a:noAutofit/>
          </a:bodyPr>
          <a:lstStyle/>
          <a:p>
            <a:r>
              <a:rPr lang="en-US" dirty="0"/>
              <a:t>Correlation Matrix</a:t>
            </a:r>
          </a:p>
        </p:txBody>
      </p:sp>
      <p:sp>
        <p:nvSpPr>
          <p:cNvPr id="157" name="Google Shape;157;p32"/>
          <p:cNvSpPr txBox="1">
            <a:spLocks noGrp="1"/>
          </p:cNvSpPr>
          <p:nvPr>
            <p:ph type="title" idx="8"/>
          </p:nvPr>
        </p:nvSpPr>
        <p:spPr>
          <a:xfrm>
            <a:off x="4827516" y="1555624"/>
            <a:ext cx="920100" cy="739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58" name="Google Shape;158;p32"/>
          <p:cNvSpPr txBox="1">
            <a:spLocks noGrp="1"/>
          </p:cNvSpPr>
          <p:nvPr>
            <p:ph type="ctrTitle" idx="9"/>
          </p:nvPr>
        </p:nvSpPr>
        <p:spPr>
          <a:xfrm>
            <a:off x="5873235" y="2099478"/>
            <a:ext cx="2802413" cy="508800"/>
          </a:xfrm>
          <a:prstGeom prst="rect">
            <a:avLst/>
          </a:prstGeom>
        </p:spPr>
        <p:txBody>
          <a:bodyPr spcFirstLastPara="1" wrap="square" lIns="91425" tIns="91425" rIns="91425" bIns="91425" anchor="b" anchorCtr="0">
            <a:noAutofit/>
          </a:bodyPr>
          <a:lstStyle/>
          <a:p>
            <a:r>
              <a:rPr lang="en-US" dirty="0"/>
              <a:t>Build &amp; Train Model</a:t>
            </a:r>
          </a:p>
        </p:txBody>
      </p:sp>
      <p:sp>
        <p:nvSpPr>
          <p:cNvPr id="160" name="Google Shape;160;p32"/>
          <p:cNvSpPr txBox="1">
            <a:spLocks noGrp="1"/>
          </p:cNvSpPr>
          <p:nvPr>
            <p:ph type="title" idx="14"/>
          </p:nvPr>
        </p:nvSpPr>
        <p:spPr>
          <a:xfrm>
            <a:off x="4850376" y="1991898"/>
            <a:ext cx="920100" cy="739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sp>
        <p:nvSpPr>
          <p:cNvPr id="14" name="Google Shape;150;p32">
            <a:extLst>
              <a:ext uri="{FF2B5EF4-FFF2-40B4-BE49-F238E27FC236}">
                <a16:creationId xmlns:a16="http://schemas.microsoft.com/office/drawing/2014/main" id="{365C627E-2BF3-4A73-8EBF-DB4C6CDB921A}"/>
              </a:ext>
            </a:extLst>
          </p:cNvPr>
          <p:cNvSpPr txBox="1">
            <a:spLocks/>
          </p:cNvSpPr>
          <p:nvPr/>
        </p:nvSpPr>
        <p:spPr>
          <a:xfrm>
            <a:off x="2622398" y="534995"/>
            <a:ext cx="4455956" cy="50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100"/>
              <a:buFont typeface="Rajdhani"/>
              <a:buNone/>
              <a:defRPr sz="2100" b="1" i="0" u="none" strike="noStrike" cap="none">
                <a:solidFill>
                  <a:schemeClr val="lt1"/>
                </a:solidFill>
                <a:latin typeface="Rajdhani"/>
                <a:ea typeface="Rajdhani"/>
                <a:cs typeface="Rajdhani"/>
                <a:sym typeface="Rajdhani"/>
              </a:defRPr>
            </a:lvl1pPr>
            <a:lvl2pPr marR="0" lvl="1" algn="l" rtl="0">
              <a:lnSpc>
                <a:spcPct val="100000"/>
              </a:lnSpc>
              <a:spcBef>
                <a:spcPts val="0"/>
              </a:spcBef>
              <a:spcAft>
                <a:spcPts val="0"/>
              </a:spcAft>
              <a:buClr>
                <a:schemeClr val="lt1"/>
              </a:buClr>
              <a:buSzPts val="2100"/>
              <a:buFont typeface="Rajdhani"/>
              <a:buNone/>
              <a:defRPr sz="2100" b="1" i="0" u="none" strike="noStrike" cap="none">
                <a:solidFill>
                  <a:schemeClr val="lt1"/>
                </a:solidFill>
                <a:latin typeface="Rajdhani"/>
                <a:ea typeface="Rajdhani"/>
                <a:cs typeface="Rajdhani"/>
                <a:sym typeface="Rajdhani"/>
              </a:defRPr>
            </a:lvl2pPr>
            <a:lvl3pPr marR="0" lvl="2" algn="l" rtl="0">
              <a:lnSpc>
                <a:spcPct val="100000"/>
              </a:lnSpc>
              <a:spcBef>
                <a:spcPts val="0"/>
              </a:spcBef>
              <a:spcAft>
                <a:spcPts val="0"/>
              </a:spcAft>
              <a:buClr>
                <a:schemeClr val="lt1"/>
              </a:buClr>
              <a:buSzPts val="2100"/>
              <a:buFont typeface="Rajdhani"/>
              <a:buNone/>
              <a:defRPr sz="2100" b="1" i="0" u="none" strike="noStrike" cap="none">
                <a:solidFill>
                  <a:schemeClr val="lt1"/>
                </a:solidFill>
                <a:latin typeface="Rajdhani"/>
                <a:ea typeface="Rajdhani"/>
                <a:cs typeface="Rajdhani"/>
                <a:sym typeface="Rajdhani"/>
              </a:defRPr>
            </a:lvl3pPr>
            <a:lvl4pPr marR="0" lvl="3" algn="l" rtl="0">
              <a:lnSpc>
                <a:spcPct val="100000"/>
              </a:lnSpc>
              <a:spcBef>
                <a:spcPts val="0"/>
              </a:spcBef>
              <a:spcAft>
                <a:spcPts val="0"/>
              </a:spcAft>
              <a:buClr>
                <a:schemeClr val="lt1"/>
              </a:buClr>
              <a:buSzPts val="2100"/>
              <a:buFont typeface="Rajdhani"/>
              <a:buNone/>
              <a:defRPr sz="2100" b="1" i="0" u="none" strike="noStrike" cap="none">
                <a:solidFill>
                  <a:schemeClr val="lt1"/>
                </a:solidFill>
                <a:latin typeface="Rajdhani"/>
                <a:ea typeface="Rajdhani"/>
                <a:cs typeface="Rajdhani"/>
                <a:sym typeface="Rajdhani"/>
              </a:defRPr>
            </a:lvl4pPr>
            <a:lvl5pPr marR="0" lvl="4" algn="l" rtl="0">
              <a:lnSpc>
                <a:spcPct val="100000"/>
              </a:lnSpc>
              <a:spcBef>
                <a:spcPts val="0"/>
              </a:spcBef>
              <a:spcAft>
                <a:spcPts val="0"/>
              </a:spcAft>
              <a:buClr>
                <a:schemeClr val="lt1"/>
              </a:buClr>
              <a:buSzPts val="2100"/>
              <a:buFont typeface="Rajdhani"/>
              <a:buNone/>
              <a:defRPr sz="2100" b="1" i="0" u="none" strike="noStrike" cap="none">
                <a:solidFill>
                  <a:schemeClr val="lt1"/>
                </a:solidFill>
                <a:latin typeface="Rajdhani"/>
                <a:ea typeface="Rajdhani"/>
                <a:cs typeface="Rajdhani"/>
                <a:sym typeface="Rajdhani"/>
              </a:defRPr>
            </a:lvl5pPr>
            <a:lvl6pPr marR="0" lvl="5" algn="l" rtl="0">
              <a:lnSpc>
                <a:spcPct val="100000"/>
              </a:lnSpc>
              <a:spcBef>
                <a:spcPts val="0"/>
              </a:spcBef>
              <a:spcAft>
                <a:spcPts val="0"/>
              </a:spcAft>
              <a:buClr>
                <a:schemeClr val="lt1"/>
              </a:buClr>
              <a:buSzPts val="2100"/>
              <a:buFont typeface="Rajdhani"/>
              <a:buNone/>
              <a:defRPr sz="2100" b="1" i="0" u="none" strike="noStrike" cap="none">
                <a:solidFill>
                  <a:schemeClr val="lt1"/>
                </a:solidFill>
                <a:latin typeface="Rajdhani"/>
                <a:ea typeface="Rajdhani"/>
                <a:cs typeface="Rajdhani"/>
                <a:sym typeface="Rajdhani"/>
              </a:defRPr>
            </a:lvl6pPr>
            <a:lvl7pPr marR="0" lvl="6" algn="l" rtl="0">
              <a:lnSpc>
                <a:spcPct val="100000"/>
              </a:lnSpc>
              <a:spcBef>
                <a:spcPts val="0"/>
              </a:spcBef>
              <a:spcAft>
                <a:spcPts val="0"/>
              </a:spcAft>
              <a:buClr>
                <a:schemeClr val="lt1"/>
              </a:buClr>
              <a:buSzPts val="2100"/>
              <a:buFont typeface="Rajdhani"/>
              <a:buNone/>
              <a:defRPr sz="2100" b="1" i="0" u="none" strike="noStrike" cap="none">
                <a:solidFill>
                  <a:schemeClr val="lt1"/>
                </a:solidFill>
                <a:latin typeface="Rajdhani"/>
                <a:ea typeface="Rajdhani"/>
                <a:cs typeface="Rajdhani"/>
                <a:sym typeface="Rajdhani"/>
              </a:defRPr>
            </a:lvl7pPr>
            <a:lvl8pPr marR="0" lvl="7" algn="l" rtl="0">
              <a:lnSpc>
                <a:spcPct val="100000"/>
              </a:lnSpc>
              <a:spcBef>
                <a:spcPts val="0"/>
              </a:spcBef>
              <a:spcAft>
                <a:spcPts val="0"/>
              </a:spcAft>
              <a:buClr>
                <a:schemeClr val="lt1"/>
              </a:buClr>
              <a:buSzPts val="2100"/>
              <a:buFont typeface="Rajdhani"/>
              <a:buNone/>
              <a:defRPr sz="2100" b="1" i="0" u="none" strike="noStrike" cap="none">
                <a:solidFill>
                  <a:schemeClr val="lt1"/>
                </a:solidFill>
                <a:latin typeface="Rajdhani"/>
                <a:ea typeface="Rajdhani"/>
                <a:cs typeface="Rajdhani"/>
                <a:sym typeface="Rajdhani"/>
              </a:defRPr>
            </a:lvl8pPr>
            <a:lvl9pPr marR="0" lvl="8" algn="l" rtl="0">
              <a:lnSpc>
                <a:spcPct val="100000"/>
              </a:lnSpc>
              <a:spcBef>
                <a:spcPts val="0"/>
              </a:spcBef>
              <a:spcAft>
                <a:spcPts val="0"/>
              </a:spcAft>
              <a:buClr>
                <a:schemeClr val="lt1"/>
              </a:buClr>
              <a:buSzPts val="2100"/>
              <a:buFont typeface="Rajdhani"/>
              <a:buNone/>
              <a:defRPr sz="2100" b="1" i="0" u="none" strike="noStrike" cap="none">
                <a:solidFill>
                  <a:schemeClr val="lt1"/>
                </a:solidFill>
                <a:latin typeface="Rajdhani"/>
                <a:ea typeface="Rajdhani"/>
                <a:cs typeface="Rajdhani"/>
                <a:sym typeface="Rajdhani"/>
              </a:defRPr>
            </a:lvl9pPr>
          </a:lstStyle>
          <a:p>
            <a:r>
              <a:rPr lang="en-US" sz="2400" dirty="0"/>
              <a:t>Research Work Steps</a:t>
            </a:r>
          </a:p>
        </p:txBody>
      </p:sp>
      <p:sp>
        <p:nvSpPr>
          <p:cNvPr id="3" name="Rectangle 2"/>
          <p:cNvSpPr/>
          <p:nvPr/>
        </p:nvSpPr>
        <p:spPr>
          <a:xfrm>
            <a:off x="1527594" y="2722653"/>
            <a:ext cx="585417" cy="553998"/>
          </a:xfrm>
          <a:prstGeom prst="rect">
            <a:avLst/>
          </a:prstGeom>
          <a:noFill/>
        </p:spPr>
        <p:txBody>
          <a:bodyPr wrap="none">
            <a:spAutoFit/>
          </a:bodyPr>
          <a:lstStyle/>
          <a:p>
            <a:pPr lvl="0" algn="r"/>
            <a:r>
              <a:rPr lang="en" sz="3000" b="1" dirty="0">
                <a:solidFill>
                  <a:schemeClr val="tx1"/>
                </a:solidFill>
                <a:latin typeface="Rajdhani" charset="0"/>
                <a:cs typeface="Rajdhani" charset="0"/>
              </a:rPr>
              <a:t>05</a:t>
            </a:r>
          </a:p>
        </p:txBody>
      </p:sp>
      <p:sp>
        <p:nvSpPr>
          <p:cNvPr id="4" name="Rectangle 3"/>
          <p:cNvSpPr/>
          <p:nvPr/>
        </p:nvSpPr>
        <p:spPr>
          <a:xfrm>
            <a:off x="2337692" y="2791903"/>
            <a:ext cx="1003801" cy="415498"/>
          </a:xfrm>
          <a:prstGeom prst="rect">
            <a:avLst/>
          </a:prstGeom>
        </p:spPr>
        <p:txBody>
          <a:bodyPr wrap="none">
            <a:spAutoFit/>
          </a:bodyPr>
          <a:lstStyle/>
          <a:p>
            <a:r>
              <a:rPr lang="en-US" sz="2100" b="1" dirty="0">
                <a:solidFill>
                  <a:schemeClr val="bg1"/>
                </a:solidFill>
                <a:latin typeface="Rajdhani" charset="0"/>
                <a:cs typeface="Rajdhani" charset="0"/>
              </a:rPr>
              <a:t>Results</a:t>
            </a:r>
          </a:p>
        </p:txBody>
      </p:sp>
    </p:spTree>
    <p:extLst>
      <p:ext uri="{BB962C8B-B14F-4D97-AF65-F5344CB8AC3E}">
        <p14:creationId xmlns:p14="http://schemas.microsoft.com/office/powerpoint/2010/main" val="1504126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Tools and Technologies</a:t>
            </a:r>
          </a:p>
        </p:txBody>
      </p:sp>
      <p:sp>
        <p:nvSpPr>
          <p:cNvPr id="15" name="TextBox 14"/>
          <p:cNvSpPr txBox="1"/>
          <p:nvPr/>
        </p:nvSpPr>
        <p:spPr>
          <a:xfrm>
            <a:off x="937260" y="1932709"/>
            <a:ext cx="7552166" cy="1785104"/>
          </a:xfrm>
          <a:prstGeom prst="rect">
            <a:avLst/>
          </a:prstGeom>
          <a:noFill/>
        </p:spPr>
        <p:txBody>
          <a:bodyPr wrap="square" rtlCol="0">
            <a:spAutoFit/>
          </a:bodyPr>
          <a:lstStyle/>
          <a:p>
            <a:pPr marL="285750" indent="-285750">
              <a:buFont typeface="Wingdings" panose="05000000000000000000" pitchFamily="2" charset="2"/>
              <a:buChar char="q"/>
            </a:pPr>
            <a:r>
              <a:rPr lang="en-US" sz="1600" dirty="0">
                <a:solidFill>
                  <a:schemeClr val="bg1"/>
                </a:solidFill>
              </a:rPr>
              <a:t>Microsoft Excel / CSV</a:t>
            </a:r>
          </a:p>
          <a:p>
            <a:pPr marL="285750" indent="-285750">
              <a:buFont typeface="Wingdings" panose="05000000000000000000" pitchFamily="2" charset="2"/>
              <a:buChar char="q"/>
            </a:pPr>
            <a:r>
              <a:rPr lang="en-US" sz="1600" dirty="0">
                <a:solidFill>
                  <a:schemeClr val="bg1"/>
                </a:solidFill>
              </a:rPr>
              <a:t>Anaconda Framework</a:t>
            </a:r>
          </a:p>
          <a:p>
            <a:pPr marL="285750" indent="-285750">
              <a:buFont typeface="Wingdings" panose="05000000000000000000" pitchFamily="2" charset="2"/>
              <a:buChar char="q"/>
            </a:pPr>
            <a:r>
              <a:rPr lang="en-US" sz="1600" dirty="0" err="1">
                <a:solidFill>
                  <a:schemeClr val="bg1"/>
                </a:solidFill>
              </a:rPr>
              <a:t>Jupyter</a:t>
            </a:r>
            <a:r>
              <a:rPr lang="en-US" sz="1600" dirty="0">
                <a:solidFill>
                  <a:schemeClr val="bg1"/>
                </a:solidFill>
              </a:rPr>
              <a:t> Notebook</a:t>
            </a:r>
          </a:p>
          <a:p>
            <a:pPr marL="285750" indent="-285750">
              <a:buFont typeface="Wingdings" panose="05000000000000000000" pitchFamily="2" charset="2"/>
              <a:buChar char="q"/>
            </a:pPr>
            <a:r>
              <a:rPr lang="en-US" sz="1600" dirty="0">
                <a:solidFill>
                  <a:schemeClr val="bg1"/>
                </a:solidFill>
              </a:rPr>
              <a:t>Python Libraries</a:t>
            </a:r>
          </a:p>
          <a:p>
            <a:pPr marL="285750" indent="-285750">
              <a:buFont typeface="Wingdings" panose="05000000000000000000" pitchFamily="2" charset="2"/>
              <a:buChar char="q"/>
            </a:pPr>
            <a:r>
              <a:rPr lang="en-US" sz="1600" dirty="0">
                <a:solidFill>
                  <a:schemeClr val="bg1"/>
                </a:solidFill>
              </a:rPr>
              <a:t>Python Programming</a:t>
            </a:r>
          </a:p>
          <a:p>
            <a:pPr marL="285750" indent="-285750">
              <a:buFont typeface="Wingdings" panose="05000000000000000000" pitchFamily="2" charset="2"/>
              <a:buChar char="q"/>
            </a:pPr>
            <a:r>
              <a:rPr lang="en-US" sz="1600" dirty="0">
                <a:solidFill>
                  <a:schemeClr val="bg1"/>
                </a:solidFill>
              </a:rPr>
              <a:t>Tableau Desktop / Tableau Public </a:t>
            </a:r>
          </a:p>
          <a:p>
            <a:endParaRPr lang="en-US" dirty="0"/>
          </a:p>
        </p:txBody>
      </p:sp>
    </p:spTree>
    <p:extLst>
      <p:ext uri="{BB962C8B-B14F-4D97-AF65-F5344CB8AC3E}">
        <p14:creationId xmlns:p14="http://schemas.microsoft.com/office/powerpoint/2010/main" val="1063893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D26C7-C926-B821-4DA0-85F479C0460A}"/>
              </a:ext>
            </a:extLst>
          </p:cNvPr>
          <p:cNvSpPr>
            <a:spLocks noGrp="1"/>
          </p:cNvSpPr>
          <p:nvPr>
            <p:ph type="title"/>
          </p:nvPr>
        </p:nvSpPr>
        <p:spPr/>
        <p:txBody>
          <a:bodyPr/>
          <a:lstStyle/>
          <a:p>
            <a:r>
              <a:rPr lang="en-US" dirty="0"/>
              <a:t>EDA ( Exploratory Data analysis ) </a:t>
            </a:r>
          </a:p>
        </p:txBody>
      </p:sp>
      <p:sp>
        <p:nvSpPr>
          <p:cNvPr id="3" name="TextBox 2">
            <a:extLst>
              <a:ext uri="{FF2B5EF4-FFF2-40B4-BE49-F238E27FC236}">
                <a16:creationId xmlns:a16="http://schemas.microsoft.com/office/drawing/2014/main" id="{FA892584-D7EF-AD75-E17F-D88E1EAA5D2A}"/>
              </a:ext>
            </a:extLst>
          </p:cNvPr>
          <p:cNvSpPr txBox="1"/>
          <p:nvPr/>
        </p:nvSpPr>
        <p:spPr>
          <a:xfrm>
            <a:off x="457200" y="1018674"/>
            <a:ext cx="5350042" cy="1877437"/>
          </a:xfrm>
          <a:prstGeom prst="rect">
            <a:avLst/>
          </a:prstGeom>
          <a:noFill/>
        </p:spPr>
        <p:txBody>
          <a:bodyPr wrap="square" rtlCol="0">
            <a:spAutoFit/>
          </a:bodyPr>
          <a:lstStyle/>
          <a:p>
            <a:r>
              <a:rPr lang="en-US" dirty="0">
                <a:solidFill>
                  <a:schemeClr val="bg1"/>
                </a:solidFill>
              </a:rPr>
              <a:t>Import library, read data, describe, summarize</a:t>
            </a:r>
          </a:p>
          <a:p>
            <a:r>
              <a:rPr lang="en-US" sz="1800" dirty="0">
                <a:solidFill>
                  <a:schemeClr val="bg1"/>
                </a:solidFill>
              </a:rPr>
              <a:t>Data cleaning process : </a:t>
            </a:r>
          </a:p>
          <a:p>
            <a:r>
              <a:rPr lang="en-US" dirty="0">
                <a:solidFill>
                  <a:schemeClr val="bg1"/>
                </a:solidFill>
              </a:rPr>
              <a:t>Plot heatmap to see for null values </a:t>
            </a:r>
          </a:p>
          <a:p>
            <a:r>
              <a:rPr lang="en-US" dirty="0">
                <a:solidFill>
                  <a:schemeClr val="bg1"/>
                </a:solidFill>
              </a:rPr>
              <a:t>Find null values:  .</a:t>
            </a:r>
            <a:r>
              <a:rPr lang="en-US" dirty="0" err="1">
                <a:solidFill>
                  <a:schemeClr val="bg1"/>
                </a:solidFill>
              </a:rPr>
              <a:t>isnull</a:t>
            </a:r>
            <a:r>
              <a:rPr lang="en-US" dirty="0">
                <a:solidFill>
                  <a:schemeClr val="bg1"/>
                </a:solidFill>
              </a:rPr>
              <a:t>()</a:t>
            </a:r>
          </a:p>
          <a:p>
            <a:r>
              <a:rPr lang="en-US" dirty="0">
                <a:solidFill>
                  <a:schemeClr val="bg1"/>
                </a:solidFill>
              </a:rPr>
              <a:t>Drop : .</a:t>
            </a:r>
            <a:r>
              <a:rPr lang="en-US" dirty="0" err="1">
                <a:solidFill>
                  <a:schemeClr val="bg1"/>
                </a:solidFill>
              </a:rPr>
              <a:t>dropna</a:t>
            </a:r>
            <a:r>
              <a:rPr lang="en-US" dirty="0">
                <a:solidFill>
                  <a:schemeClr val="bg1"/>
                </a:solidFill>
              </a:rPr>
              <a:t>() them, and replot the heatmap, now it’s ready to use </a:t>
            </a:r>
          </a:p>
          <a:p>
            <a:endParaRPr lang="en-US" dirty="0">
              <a:solidFill>
                <a:schemeClr val="bg1"/>
              </a:solidFill>
            </a:endParaRPr>
          </a:p>
          <a:p>
            <a:endParaRPr lang="en-US" dirty="0">
              <a:solidFill>
                <a:schemeClr val="bg1"/>
              </a:solidFill>
            </a:endParaRPr>
          </a:p>
        </p:txBody>
      </p:sp>
      <p:pic>
        <p:nvPicPr>
          <p:cNvPr id="39" name="Picture 38">
            <a:extLst>
              <a:ext uri="{FF2B5EF4-FFF2-40B4-BE49-F238E27FC236}">
                <a16:creationId xmlns:a16="http://schemas.microsoft.com/office/drawing/2014/main" id="{8A71597B-D8B1-05AD-09A3-E10E5BFCF125}"/>
              </a:ext>
            </a:extLst>
          </p:cNvPr>
          <p:cNvPicPr>
            <a:picLocks noChangeAspect="1"/>
          </p:cNvPicPr>
          <p:nvPr/>
        </p:nvPicPr>
        <p:blipFill>
          <a:blip r:embed="rId3"/>
          <a:stretch>
            <a:fillRect/>
          </a:stretch>
        </p:blipFill>
        <p:spPr>
          <a:xfrm>
            <a:off x="1660865" y="2399525"/>
            <a:ext cx="3028346" cy="2644897"/>
          </a:xfrm>
          <a:prstGeom prst="rect">
            <a:avLst/>
          </a:prstGeom>
        </p:spPr>
      </p:pic>
      <p:pic>
        <p:nvPicPr>
          <p:cNvPr id="43" name="Picture 42">
            <a:extLst>
              <a:ext uri="{FF2B5EF4-FFF2-40B4-BE49-F238E27FC236}">
                <a16:creationId xmlns:a16="http://schemas.microsoft.com/office/drawing/2014/main" id="{10762060-B801-C1C5-92EC-EB80B4256CBC}"/>
              </a:ext>
            </a:extLst>
          </p:cNvPr>
          <p:cNvPicPr>
            <a:picLocks noChangeAspect="1"/>
          </p:cNvPicPr>
          <p:nvPr/>
        </p:nvPicPr>
        <p:blipFill>
          <a:blip r:embed="rId4"/>
          <a:stretch>
            <a:fillRect/>
          </a:stretch>
        </p:blipFill>
        <p:spPr>
          <a:xfrm>
            <a:off x="5359197" y="2407044"/>
            <a:ext cx="3028347" cy="2637378"/>
          </a:xfrm>
          <a:prstGeom prst="rect">
            <a:avLst/>
          </a:prstGeom>
        </p:spPr>
      </p:pic>
      <p:pic>
        <p:nvPicPr>
          <p:cNvPr id="45" name="Picture 44">
            <a:extLst>
              <a:ext uri="{FF2B5EF4-FFF2-40B4-BE49-F238E27FC236}">
                <a16:creationId xmlns:a16="http://schemas.microsoft.com/office/drawing/2014/main" id="{0EBE361E-A43A-F984-03A1-27885D53BEA8}"/>
              </a:ext>
            </a:extLst>
          </p:cNvPr>
          <p:cNvPicPr>
            <a:picLocks noChangeAspect="1"/>
          </p:cNvPicPr>
          <p:nvPr/>
        </p:nvPicPr>
        <p:blipFill>
          <a:blip r:embed="rId5"/>
          <a:stretch>
            <a:fillRect/>
          </a:stretch>
        </p:blipFill>
        <p:spPr>
          <a:xfrm>
            <a:off x="8970998" y="5462170"/>
            <a:ext cx="1938099" cy="1505861"/>
          </a:xfrm>
          <a:prstGeom prst="rect">
            <a:avLst/>
          </a:prstGeom>
        </p:spPr>
      </p:pic>
      <p:pic>
        <p:nvPicPr>
          <p:cNvPr id="47" name="Picture 46">
            <a:extLst>
              <a:ext uri="{FF2B5EF4-FFF2-40B4-BE49-F238E27FC236}">
                <a16:creationId xmlns:a16="http://schemas.microsoft.com/office/drawing/2014/main" id="{641184CE-4EDD-87BB-3E82-129732A0FB98}"/>
              </a:ext>
            </a:extLst>
          </p:cNvPr>
          <p:cNvPicPr>
            <a:picLocks noChangeAspect="1"/>
          </p:cNvPicPr>
          <p:nvPr/>
        </p:nvPicPr>
        <p:blipFill>
          <a:blip r:embed="rId6"/>
          <a:stretch>
            <a:fillRect/>
          </a:stretch>
        </p:blipFill>
        <p:spPr>
          <a:xfrm>
            <a:off x="8911459" y="5813766"/>
            <a:ext cx="2844404" cy="1439760"/>
          </a:xfrm>
          <a:prstGeom prst="rect">
            <a:avLst/>
          </a:prstGeom>
        </p:spPr>
      </p:pic>
      <p:pic>
        <p:nvPicPr>
          <p:cNvPr id="49" name="Picture 48">
            <a:extLst>
              <a:ext uri="{FF2B5EF4-FFF2-40B4-BE49-F238E27FC236}">
                <a16:creationId xmlns:a16="http://schemas.microsoft.com/office/drawing/2014/main" id="{7D088E58-B3D9-BE34-8D8F-E1E1459EA593}"/>
              </a:ext>
            </a:extLst>
          </p:cNvPr>
          <p:cNvPicPr>
            <a:picLocks noChangeAspect="1"/>
          </p:cNvPicPr>
          <p:nvPr/>
        </p:nvPicPr>
        <p:blipFill>
          <a:blip r:embed="rId7"/>
          <a:stretch>
            <a:fillRect/>
          </a:stretch>
        </p:blipFill>
        <p:spPr>
          <a:xfrm>
            <a:off x="11078558" y="4461890"/>
            <a:ext cx="1780077" cy="1566282"/>
          </a:xfrm>
          <a:prstGeom prst="rect">
            <a:avLst/>
          </a:prstGeom>
        </p:spPr>
      </p:pic>
      <p:pic>
        <p:nvPicPr>
          <p:cNvPr id="51" name="Picture 50">
            <a:extLst>
              <a:ext uri="{FF2B5EF4-FFF2-40B4-BE49-F238E27FC236}">
                <a16:creationId xmlns:a16="http://schemas.microsoft.com/office/drawing/2014/main" id="{851DC094-6AC3-2445-C7FA-D75813268335}"/>
              </a:ext>
            </a:extLst>
          </p:cNvPr>
          <p:cNvPicPr>
            <a:picLocks noChangeAspect="1"/>
          </p:cNvPicPr>
          <p:nvPr/>
        </p:nvPicPr>
        <p:blipFill>
          <a:blip r:embed="rId8"/>
          <a:stretch>
            <a:fillRect/>
          </a:stretch>
        </p:blipFill>
        <p:spPr>
          <a:xfrm>
            <a:off x="9704195" y="3843483"/>
            <a:ext cx="2844405" cy="1361302"/>
          </a:xfrm>
          <a:prstGeom prst="rect">
            <a:avLst/>
          </a:prstGeom>
        </p:spPr>
      </p:pic>
      <p:pic>
        <p:nvPicPr>
          <p:cNvPr id="53" name="Picture 52">
            <a:extLst>
              <a:ext uri="{FF2B5EF4-FFF2-40B4-BE49-F238E27FC236}">
                <a16:creationId xmlns:a16="http://schemas.microsoft.com/office/drawing/2014/main" id="{3069872D-F268-B37E-2730-EA676F48715D}"/>
              </a:ext>
            </a:extLst>
          </p:cNvPr>
          <p:cNvPicPr>
            <a:picLocks noChangeAspect="1"/>
          </p:cNvPicPr>
          <p:nvPr/>
        </p:nvPicPr>
        <p:blipFill>
          <a:blip r:embed="rId9"/>
          <a:stretch>
            <a:fillRect/>
          </a:stretch>
        </p:blipFill>
        <p:spPr>
          <a:xfrm>
            <a:off x="9597146" y="6207321"/>
            <a:ext cx="1831201" cy="395056"/>
          </a:xfrm>
          <a:prstGeom prst="rect">
            <a:avLst/>
          </a:prstGeom>
        </p:spPr>
      </p:pic>
      <p:pic>
        <p:nvPicPr>
          <p:cNvPr id="55" name="Picture 54">
            <a:extLst>
              <a:ext uri="{FF2B5EF4-FFF2-40B4-BE49-F238E27FC236}">
                <a16:creationId xmlns:a16="http://schemas.microsoft.com/office/drawing/2014/main" id="{CBD4C2F9-8547-76F0-F5F3-06EA9E28B384}"/>
              </a:ext>
            </a:extLst>
          </p:cNvPr>
          <p:cNvPicPr>
            <a:picLocks noChangeAspect="1"/>
          </p:cNvPicPr>
          <p:nvPr/>
        </p:nvPicPr>
        <p:blipFill>
          <a:blip r:embed="rId10"/>
          <a:stretch>
            <a:fillRect/>
          </a:stretch>
        </p:blipFill>
        <p:spPr>
          <a:xfrm>
            <a:off x="9370522" y="4461890"/>
            <a:ext cx="2598075" cy="232386"/>
          </a:xfrm>
          <a:prstGeom prst="rect">
            <a:avLst/>
          </a:prstGeom>
        </p:spPr>
      </p:pic>
      <p:pic>
        <p:nvPicPr>
          <p:cNvPr id="57" name="Picture 56">
            <a:extLst>
              <a:ext uri="{FF2B5EF4-FFF2-40B4-BE49-F238E27FC236}">
                <a16:creationId xmlns:a16="http://schemas.microsoft.com/office/drawing/2014/main" id="{2D5F7219-75F1-66A6-B231-628F29A25995}"/>
              </a:ext>
            </a:extLst>
          </p:cNvPr>
          <p:cNvPicPr>
            <a:picLocks noChangeAspect="1"/>
          </p:cNvPicPr>
          <p:nvPr/>
        </p:nvPicPr>
        <p:blipFill>
          <a:blip r:embed="rId11"/>
          <a:stretch>
            <a:fillRect/>
          </a:stretch>
        </p:blipFill>
        <p:spPr>
          <a:xfrm>
            <a:off x="9247357" y="619366"/>
            <a:ext cx="2844404" cy="542780"/>
          </a:xfrm>
          <a:prstGeom prst="rect">
            <a:avLst/>
          </a:prstGeom>
        </p:spPr>
      </p:pic>
      <p:pic>
        <p:nvPicPr>
          <p:cNvPr id="59" name="Picture 58">
            <a:extLst>
              <a:ext uri="{FF2B5EF4-FFF2-40B4-BE49-F238E27FC236}">
                <a16:creationId xmlns:a16="http://schemas.microsoft.com/office/drawing/2014/main" id="{41E24B01-913A-F72E-47D8-1CF1A97349FD}"/>
              </a:ext>
            </a:extLst>
          </p:cNvPr>
          <p:cNvPicPr>
            <a:picLocks noChangeAspect="1"/>
          </p:cNvPicPr>
          <p:nvPr/>
        </p:nvPicPr>
        <p:blipFill>
          <a:blip r:embed="rId12"/>
          <a:stretch>
            <a:fillRect/>
          </a:stretch>
        </p:blipFill>
        <p:spPr>
          <a:xfrm>
            <a:off x="3283742" y="5396731"/>
            <a:ext cx="2844405" cy="818370"/>
          </a:xfrm>
          <a:prstGeom prst="rect">
            <a:avLst/>
          </a:prstGeom>
        </p:spPr>
      </p:pic>
      <p:pic>
        <p:nvPicPr>
          <p:cNvPr id="61" name="Picture 60">
            <a:extLst>
              <a:ext uri="{FF2B5EF4-FFF2-40B4-BE49-F238E27FC236}">
                <a16:creationId xmlns:a16="http://schemas.microsoft.com/office/drawing/2014/main" id="{929F3A81-35B3-D503-A59F-4C5B1943484F}"/>
              </a:ext>
            </a:extLst>
          </p:cNvPr>
          <p:cNvPicPr>
            <a:picLocks noChangeAspect="1"/>
          </p:cNvPicPr>
          <p:nvPr/>
        </p:nvPicPr>
        <p:blipFill>
          <a:blip r:embed="rId13"/>
          <a:stretch>
            <a:fillRect/>
          </a:stretch>
        </p:blipFill>
        <p:spPr>
          <a:xfrm>
            <a:off x="6009461" y="5183522"/>
            <a:ext cx="1952042" cy="1477975"/>
          </a:xfrm>
          <a:prstGeom prst="rect">
            <a:avLst/>
          </a:prstGeom>
        </p:spPr>
      </p:pic>
      <p:pic>
        <p:nvPicPr>
          <p:cNvPr id="63" name="Picture 62">
            <a:extLst>
              <a:ext uri="{FF2B5EF4-FFF2-40B4-BE49-F238E27FC236}">
                <a16:creationId xmlns:a16="http://schemas.microsoft.com/office/drawing/2014/main" id="{0F0DBCE7-EBD5-D22D-268D-3D63838088B6}"/>
              </a:ext>
            </a:extLst>
          </p:cNvPr>
          <p:cNvPicPr>
            <a:picLocks noChangeAspect="1"/>
          </p:cNvPicPr>
          <p:nvPr/>
        </p:nvPicPr>
        <p:blipFill>
          <a:blip r:embed="rId14"/>
          <a:stretch>
            <a:fillRect/>
          </a:stretch>
        </p:blipFill>
        <p:spPr>
          <a:xfrm>
            <a:off x="9704195" y="1603160"/>
            <a:ext cx="2133303" cy="1519804"/>
          </a:xfrm>
          <a:prstGeom prst="rect">
            <a:avLst/>
          </a:prstGeom>
        </p:spPr>
      </p:pic>
    </p:spTree>
    <p:extLst>
      <p:ext uri="{BB962C8B-B14F-4D97-AF65-F5344CB8AC3E}">
        <p14:creationId xmlns:p14="http://schemas.microsoft.com/office/powerpoint/2010/main" val="3869342141"/>
      </p:ext>
    </p:extLst>
  </p:cSld>
  <p:clrMapOvr>
    <a:masterClrMapping/>
  </p:clrMapOvr>
</p:sld>
</file>

<file path=ppt/theme/theme1.xml><?xml version="1.0" encoding="utf-8"?>
<a:theme xmlns:a="http://schemas.openxmlformats.org/drawingml/2006/main" name="Cells Discovery by Slidesgo">
  <a:themeElements>
    <a:clrScheme name="Simple Light">
      <a:dk1>
        <a:srgbClr val="00FFFF"/>
      </a:dk1>
      <a:lt1>
        <a:srgbClr val="FFFFFF"/>
      </a:lt1>
      <a:dk2>
        <a:srgbClr val="173148"/>
      </a:dk2>
      <a:lt2>
        <a:srgbClr val="FFFFFF"/>
      </a:lt2>
      <a:accent1>
        <a:srgbClr val="FFFFFF"/>
      </a:accent1>
      <a:accent2>
        <a:srgbClr val="00FFFF"/>
      </a:accent2>
      <a:accent3>
        <a:srgbClr val="173148"/>
      </a:accent3>
      <a:accent4>
        <a:srgbClr val="FFFFFF"/>
      </a:accent4>
      <a:accent5>
        <a:srgbClr val="00FFFF"/>
      </a:accent5>
      <a:accent6>
        <a:srgbClr val="173148"/>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452</TotalTime>
  <Words>887</Words>
  <Application>Microsoft Macintosh PowerPoint</Application>
  <PresentationFormat>On-screen Show (16:9)</PresentationFormat>
  <Paragraphs>109</Paragraphs>
  <Slides>21</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Rajdhani</vt:lpstr>
      <vt:lpstr>Concert One</vt:lpstr>
      <vt:lpstr>Wingdings</vt:lpstr>
      <vt:lpstr>Helvetica Neue</vt:lpstr>
      <vt:lpstr>Archivo</vt:lpstr>
      <vt:lpstr>Arial</vt:lpstr>
      <vt:lpstr>Times New Roman</vt:lpstr>
      <vt:lpstr>Cells Discovery by Slidesgo</vt:lpstr>
      <vt:lpstr>Outliers Detection in NewYork’s Subway Ridership</vt:lpstr>
      <vt:lpstr>Project Description </vt:lpstr>
      <vt:lpstr>PROBLEM STATEMENT </vt:lpstr>
      <vt:lpstr>ML Algorithms Description </vt:lpstr>
      <vt:lpstr>ML Algorithms Description </vt:lpstr>
      <vt:lpstr>01</vt:lpstr>
      <vt:lpstr>01</vt:lpstr>
      <vt:lpstr>Tools and Technologies</vt:lpstr>
      <vt:lpstr>EDA ( Exploratory Data analysis ) </vt:lpstr>
      <vt:lpstr>VISUALIZATION USING SEABORN AND PLOTLY </vt:lpstr>
      <vt:lpstr>New table and Visual using seaborn </vt:lpstr>
      <vt:lpstr>DETECTING OUTLIERS</vt:lpstr>
      <vt:lpstr>Statistical outlier detection technique </vt:lpstr>
      <vt:lpstr>OUTLIER DETECTION USING ABOD, KNN, CLUSTERING</vt:lpstr>
      <vt:lpstr>Summary of detected outliers using various techniques </vt:lpstr>
      <vt:lpstr>Tableau Features</vt:lpstr>
      <vt:lpstr>EDA Using Tableau Dashboard</vt:lpstr>
      <vt:lpstr>Based on route lines Daytime route </vt:lpstr>
      <vt:lpstr>Dashboard based on total Entry/Exit of borough</vt:lpstr>
      <vt:lpstr>CONCLUSION   </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Disease Prediction System</dc:title>
  <dc:creator>abcd</dc:creator>
  <cp:lastModifiedBy>shahjash876@gmail.com</cp:lastModifiedBy>
  <cp:revision>27</cp:revision>
  <dcterms:modified xsi:type="dcterms:W3CDTF">2022-12-19T18:12:44Z</dcterms:modified>
</cp:coreProperties>
</file>